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sldIdLst>
    <p:sldId id="471" r:id="rId5"/>
    <p:sldId id="382" r:id="rId6"/>
    <p:sldId id="383" r:id="rId7"/>
    <p:sldId id="391" r:id="rId8"/>
    <p:sldId id="441" r:id="rId9"/>
    <p:sldId id="452" r:id="rId10"/>
    <p:sldId id="498" r:id="rId11"/>
    <p:sldId id="453" r:id="rId12"/>
    <p:sldId id="493" r:id="rId13"/>
    <p:sldId id="495" r:id="rId14"/>
    <p:sldId id="494" r:id="rId15"/>
    <p:sldId id="496" r:id="rId16"/>
    <p:sldId id="395" r:id="rId17"/>
    <p:sldId id="463" r:id="rId18"/>
    <p:sldId id="484" r:id="rId19"/>
    <p:sldId id="485" r:id="rId20"/>
    <p:sldId id="486" r:id="rId21"/>
    <p:sldId id="487" r:id="rId22"/>
    <p:sldId id="488" r:id="rId23"/>
    <p:sldId id="489" r:id="rId24"/>
    <p:sldId id="490" r:id="rId25"/>
    <p:sldId id="491" r:id="rId26"/>
    <p:sldId id="492" r:id="rId27"/>
    <p:sldId id="497" r:id="rId28"/>
    <p:sldId id="435" r:id="rId29"/>
    <p:sldId id="469" r:id="rId30"/>
    <p:sldId id="432" r:id="rId31"/>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ica Cardenas Valderrama" initials="JCV" lastIdx="2" clrIdx="0">
    <p:extLst>
      <p:ext uri="{19B8F6BF-5375-455C-9EA6-DF929625EA0E}">
        <p15:presenceInfo xmlns:p15="http://schemas.microsoft.com/office/powerpoint/2012/main" userId="S-1-5-21-1836410667-2628117613-3946582407-849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3D1E"/>
    <a:srgbClr val="E94F25"/>
    <a:srgbClr val="F930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172CDB-91F1-5FA4-A36A-72787439D903}" v="40" dt="2024-01-22T14:08:19.886"/>
    <p1510:client id="{B5B0357A-8CDE-7C02-035F-BCD4726821E3}" v="2" dt="2024-01-22T14:07:26.268"/>
    <p1510:client id="{D7E8B6B3-F4C7-A639-D1ED-5A8FD485E0BF}" v="2" dt="2024-01-22T14:07:05.40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a Lucy Espitia Lara" userId="S::aluespitial@sena.edu.co::b31fb404-9f76-41a1-8c95-2be25a9032ae" providerId="AD" clId="Web-{B5B0357A-8CDE-7C02-035F-BCD4726821E3}"/>
    <pc:docChg chg="modSld">
      <pc:chgData name="Alba Lucy Espitia Lara" userId="S::aluespitial@sena.edu.co::b31fb404-9f76-41a1-8c95-2be25a9032ae" providerId="AD" clId="Web-{B5B0357A-8CDE-7C02-035F-BCD4726821E3}" dt="2024-01-22T14:07:26.268" v="0" actId="20577"/>
      <pc:docMkLst>
        <pc:docMk/>
      </pc:docMkLst>
      <pc:sldChg chg="modSp">
        <pc:chgData name="Alba Lucy Espitia Lara" userId="S::aluespitial@sena.edu.co::b31fb404-9f76-41a1-8c95-2be25a9032ae" providerId="AD" clId="Web-{B5B0357A-8CDE-7C02-035F-BCD4726821E3}" dt="2024-01-22T14:07:26.268" v="0" actId="20577"/>
        <pc:sldMkLst>
          <pc:docMk/>
          <pc:sldMk cId="3769539363" sldId="441"/>
        </pc:sldMkLst>
        <pc:spChg chg="mod">
          <ac:chgData name="Alba Lucy Espitia Lara" userId="S::aluespitial@sena.edu.co::b31fb404-9f76-41a1-8c95-2be25a9032ae" providerId="AD" clId="Web-{B5B0357A-8CDE-7C02-035F-BCD4726821E3}" dt="2024-01-22T14:07:26.268" v="0" actId="20577"/>
          <ac:spMkLst>
            <pc:docMk/>
            <pc:sldMk cId="3769539363" sldId="441"/>
            <ac:spMk id="4" creationId="{00000000-0000-0000-0000-000000000000}"/>
          </ac:spMkLst>
        </pc:spChg>
      </pc:sldChg>
    </pc:docChg>
  </pc:docChgLst>
  <pc:docChgLst>
    <pc:chgData name="Alba Lucy Espitia Lara" userId="S::aluespitial@sena.edu.co::b31fb404-9f76-41a1-8c95-2be25a9032ae" providerId="AD" clId="Web-{D7E8B6B3-F4C7-A639-D1ED-5A8FD485E0BF}"/>
    <pc:docChg chg="modSld">
      <pc:chgData name="Alba Lucy Espitia Lara" userId="S::aluespitial@sena.edu.co::b31fb404-9f76-41a1-8c95-2be25a9032ae" providerId="AD" clId="Web-{D7E8B6B3-F4C7-A639-D1ED-5A8FD485E0BF}" dt="2024-01-22T14:07:05.408" v="0" actId="20577"/>
      <pc:docMkLst>
        <pc:docMk/>
      </pc:docMkLst>
      <pc:sldChg chg="modSp">
        <pc:chgData name="Alba Lucy Espitia Lara" userId="S::aluespitial@sena.edu.co::b31fb404-9f76-41a1-8c95-2be25a9032ae" providerId="AD" clId="Web-{D7E8B6B3-F4C7-A639-D1ED-5A8FD485E0BF}" dt="2024-01-22T14:07:05.408" v="0" actId="20577"/>
        <pc:sldMkLst>
          <pc:docMk/>
          <pc:sldMk cId="3769539363" sldId="441"/>
        </pc:sldMkLst>
        <pc:spChg chg="mod">
          <ac:chgData name="Alba Lucy Espitia Lara" userId="S::aluespitial@sena.edu.co::b31fb404-9f76-41a1-8c95-2be25a9032ae" providerId="AD" clId="Web-{D7E8B6B3-F4C7-A639-D1ED-5A8FD485E0BF}" dt="2024-01-22T14:07:05.408" v="0" actId="20577"/>
          <ac:spMkLst>
            <pc:docMk/>
            <pc:sldMk cId="3769539363" sldId="441"/>
            <ac:spMk id="4" creationId="{00000000-0000-0000-0000-000000000000}"/>
          </ac:spMkLst>
        </pc:spChg>
      </pc:sldChg>
    </pc:docChg>
  </pc:docChgLst>
  <pc:docChgLst>
    <pc:chgData name="Alba Lucy Espitia Lara" userId="S::aluespitial@sena.edu.co::b31fb404-9f76-41a1-8c95-2be25a9032ae" providerId="AD" clId="Web-{47172CDB-91F1-5FA4-A36A-72787439D903}"/>
    <pc:docChg chg="modSld">
      <pc:chgData name="Alba Lucy Espitia Lara" userId="S::aluespitial@sena.edu.co::b31fb404-9f76-41a1-8c95-2be25a9032ae" providerId="AD" clId="Web-{47172CDB-91F1-5FA4-A36A-72787439D903}" dt="2024-01-22T14:08:19.433" v="18" actId="20577"/>
      <pc:docMkLst>
        <pc:docMk/>
      </pc:docMkLst>
      <pc:sldChg chg="modSp">
        <pc:chgData name="Alba Lucy Espitia Lara" userId="S::aluespitial@sena.edu.co::b31fb404-9f76-41a1-8c95-2be25a9032ae" providerId="AD" clId="Web-{47172CDB-91F1-5FA4-A36A-72787439D903}" dt="2024-01-22T14:08:19.433" v="18" actId="20577"/>
        <pc:sldMkLst>
          <pc:docMk/>
          <pc:sldMk cId="3769539363" sldId="441"/>
        </pc:sldMkLst>
        <pc:spChg chg="mod">
          <ac:chgData name="Alba Lucy Espitia Lara" userId="S::aluespitial@sena.edu.co::b31fb404-9f76-41a1-8c95-2be25a9032ae" providerId="AD" clId="Web-{47172CDB-91F1-5FA4-A36A-72787439D903}" dt="2024-01-22T14:08:19.433" v="18" actId="20577"/>
          <ac:spMkLst>
            <pc:docMk/>
            <pc:sldMk cId="3769539363" sldId="441"/>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EEB21-46A3-4A37-A21F-10E82142FA83}" type="datetimeFigureOut">
              <a:rPr lang="es-CO" smtClean="0"/>
              <a:t>22/01/2024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7A0A39-A811-45DC-914D-17C70A366D28}" type="slidenum">
              <a:rPr lang="es-CO" smtClean="0"/>
              <a:t>‹#›</a:t>
            </a:fld>
            <a:endParaRPr lang="es-CO"/>
          </a:p>
        </p:txBody>
      </p:sp>
    </p:spTree>
    <p:extLst>
      <p:ext uri="{BB962C8B-B14F-4D97-AF65-F5344CB8AC3E}">
        <p14:creationId xmlns:p14="http://schemas.microsoft.com/office/powerpoint/2010/main" val="225201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A FECHA DE FEBREROA </a:t>
            </a:r>
          </a:p>
        </p:txBody>
      </p:sp>
      <p:sp>
        <p:nvSpPr>
          <p:cNvPr id="4" name="Marcador de número de diapositiva 3"/>
          <p:cNvSpPr>
            <a:spLocks noGrp="1"/>
          </p:cNvSpPr>
          <p:nvPr>
            <p:ph type="sldNum" sz="quarter" idx="5"/>
          </p:nvPr>
        </p:nvSpPr>
        <p:spPr/>
        <p:txBody>
          <a:bodyPr/>
          <a:lstStyle/>
          <a:p>
            <a:fld id="{D2F2C1CE-E631-48C8-BA50-7773149EFC3E}" type="slidenum">
              <a:rPr lang="es-CO" smtClean="0">
                <a:solidFill>
                  <a:prstClr val="black"/>
                </a:solidFill>
              </a:rPr>
              <a:pPr/>
              <a:t>2</a:t>
            </a:fld>
            <a:endParaRPr lang="es-CO">
              <a:solidFill>
                <a:prstClr val="black"/>
              </a:solidFill>
            </a:endParaRPr>
          </a:p>
        </p:txBody>
      </p:sp>
    </p:spTree>
    <p:extLst>
      <p:ext uri="{BB962C8B-B14F-4D97-AF65-F5344CB8AC3E}">
        <p14:creationId xmlns:p14="http://schemas.microsoft.com/office/powerpoint/2010/main" val="186274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6E7A0A39-A811-45DC-914D-17C70A366D28}" type="slidenum">
              <a:rPr lang="es-CO" smtClean="0"/>
              <a:t>8</a:t>
            </a:fld>
            <a:endParaRPr lang="es-CO"/>
          </a:p>
        </p:txBody>
      </p:sp>
    </p:spTree>
    <p:extLst>
      <p:ext uri="{BB962C8B-B14F-4D97-AF65-F5344CB8AC3E}">
        <p14:creationId xmlns:p14="http://schemas.microsoft.com/office/powerpoint/2010/main" val="3369154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2" name="Imagen 1" descr="portada-gobiern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22/01/2024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a:t>
            </a:fld>
            <a:endParaRPr lang="es-ES"/>
          </a:p>
        </p:txBody>
      </p:sp>
    </p:spTree>
    <p:extLst>
      <p:ext uri="{BB962C8B-B14F-4D97-AF65-F5344CB8AC3E}">
        <p14:creationId xmlns:p14="http://schemas.microsoft.com/office/powerpoint/2010/main" val="315757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22/01/2024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a:t>
            </a:fld>
            <a:endParaRPr lang="es-ES"/>
          </a:p>
        </p:txBody>
      </p:sp>
    </p:spTree>
    <p:extLst>
      <p:ext uri="{BB962C8B-B14F-4D97-AF65-F5344CB8AC3E}">
        <p14:creationId xmlns:p14="http://schemas.microsoft.com/office/powerpoint/2010/main" val="2010572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2" name="Imagen 1" descr="plantillappt_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42983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SQUEMA GRAL 2B">
  <p:cSld name="ESQUEMA GRAL 2B">
    <p:spTree>
      <p:nvGrpSpPr>
        <p:cNvPr id="1" name="Shape 19"/>
        <p:cNvGrpSpPr/>
        <p:nvPr/>
      </p:nvGrpSpPr>
      <p:grpSpPr>
        <a:xfrm>
          <a:off x="0" y="0"/>
          <a:ext cx="0" cy="0"/>
          <a:chOff x="0" y="0"/>
          <a:chExt cx="0" cy="0"/>
        </a:xfrm>
      </p:grpSpPr>
      <p:pic>
        <p:nvPicPr>
          <p:cNvPr id="20" name="Google Shape;20;p6" descr="Template_PPT_Mesa de trabajo 24 copia 3.png"/>
          <p:cNvPicPr preferRelativeResize="0"/>
          <p:nvPr/>
        </p:nvPicPr>
        <p:blipFill rotWithShape="1">
          <a:blip r:embed="rId2">
            <a:alphaModFix/>
          </a:blip>
          <a:srcRect/>
          <a:stretch/>
        </p:blipFill>
        <p:spPr>
          <a:xfrm>
            <a:off x="0" y="0"/>
            <a:ext cx="9138451" cy="5143500"/>
          </a:xfrm>
          <a:prstGeom prst="rect">
            <a:avLst/>
          </a:prstGeom>
          <a:noFill/>
          <a:ln>
            <a:noFill/>
          </a:ln>
        </p:spPr>
      </p:pic>
    </p:spTree>
    <p:extLst>
      <p:ext uri="{BB962C8B-B14F-4D97-AF65-F5344CB8AC3E}">
        <p14:creationId xmlns:p14="http://schemas.microsoft.com/office/powerpoint/2010/main" val="3752471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CIÓN ESTILO 3">
  <p:cSld name="SECCIÓN ESTILO 3">
    <p:spTree>
      <p:nvGrpSpPr>
        <p:cNvPr id="1" name="Shape 15"/>
        <p:cNvGrpSpPr/>
        <p:nvPr/>
      </p:nvGrpSpPr>
      <p:grpSpPr>
        <a:xfrm>
          <a:off x="0" y="0"/>
          <a:ext cx="0" cy="0"/>
          <a:chOff x="0" y="0"/>
          <a:chExt cx="0" cy="0"/>
        </a:xfrm>
      </p:grpSpPr>
      <p:pic>
        <p:nvPicPr>
          <p:cNvPr id="16" name="Google Shape;16;p4" descr="Sin título10.png"/>
          <p:cNvPicPr preferRelativeResize="0"/>
          <p:nvPr/>
        </p:nvPicPr>
        <p:blipFill rotWithShape="1">
          <a:blip r:embed="rId2">
            <a:alphaModFix/>
          </a:blip>
          <a:srcRect/>
          <a:stretch/>
        </p:blipFill>
        <p:spPr>
          <a:xfrm>
            <a:off x="-89804" y="0"/>
            <a:ext cx="9256753" cy="5143500"/>
          </a:xfrm>
          <a:prstGeom prst="rect">
            <a:avLst/>
          </a:prstGeom>
          <a:noFill/>
          <a:ln>
            <a:noFill/>
          </a:ln>
        </p:spPr>
      </p:pic>
    </p:spTree>
    <p:extLst>
      <p:ext uri="{BB962C8B-B14F-4D97-AF65-F5344CB8AC3E}">
        <p14:creationId xmlns:p14="http://schemas.microsoft.com/office/powerpoint/2010/main" val="3820700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Imagen 1" descr="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7085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Imagen 7" descr="interna+textur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6" name="Imagen 5" descr="interna-na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22/01/2024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a:t>
            </a:fld>
            <a:endParaRPr lang="es-ES"/>
          </a:p>
        </p:txBody>
      </p:sp>
    </p:spTree>
    <p:extLst>
      <p:ext uri="{BB962C8B-B14F-4D97-AF65-F5344CB8AC3E}">
        <p14:creationId xmlns:p14="http://schemas.microsoft.com/office/powerpoint/2010/main" val="145478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22/01/2024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a:t>
            </a:fld>
            <a:endParaRPr lang="es-ES"/>
          </a:p>
        </p:txBody>
      </p:sp>
    </p:spTree>
    <p:extLst>
      <p:ext uri="{BB962C8B-B14F-4D97-AF65-F5344CB8AC3E}">
        <p14:creationId xmlns:p14="http://schemas.microsoft.com/office/powerpoint/2010/main" val="32278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22/01/2024</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a:t>
            </a:fld>
            <a:endParaRPr lang="es-ES"/>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aprendizaje.sena.edu.co/"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C2A9758-DF15-4155-81A0-4EC6387CD810}"/>
              </a:ext>
            </a:extLst>
          </p:cNvPr>
          <p:cNvSpPr txBox="1"/>
          <p:nvPr/>
        </p:nvSpPr>
        <p:spPr>
          <a:xfrm>
            <a:off x="2573671" y="2060058"/>
            <a:ext cx="5634317" cy="1077218"/>
          </a:xfrm>
          <a:prstGeom prst="rect">
            <a:avLst/>
          </a:prstGeom>
          <a:noFill/>
        </p:spPr>
        <p:txBody>
          <a:bodyPr wrap="square" rtlCol="0">
            <a:spAutoFit/>
          </a:bodyPr>
          <a:lstStyle/>
          <a:p>
            <a:pPr algn="r"/>
            <a:r>
              <a:rPr lang="es-ES" sz="3200" b="1">
                <a:solidFill>
                  <a:schemeClr val="tx1">
                    <a:lumMod val="65000"/>
                    <a:lumOff val="35000"/>
                  </a:schemeClr>
                </a:solidFill>
              </a:rPr>
              <a:t>Contrato de Aprendizaje y Relaciones Corporativas</a:t>
            </a:r>
            <a:endParaRPr lang="es-CO" sz="3200" b="1">
              <a:solidFill>
                <a:schemeClr val="tx1">
                  <a:lumMod val="65000"/>
                  <a:lumOff val="35000"/>
                </a:schemeClr>
              </a:solidFill>
            </a:endParaRPr>
          </a:p>
        </p:txBody>
      </p:sp>
      <p:sp>
        <p:nvSpPr>
          <p:cNvPr id="3" name="CuadroTexto 2">
            <a:extLst>
              <a:ext uri="{FF2B5EF4-FFF2-40B4-BE49-F238E27FC236}">
                <a16:creationId xmlns:a16="http://schemas.microsoft.com/office/drawing/2014/main" id="{4BD691CF-322A-4082-8490-47C99489FE42}"/>
              </a:ext>
            </a:extLst>
          </p:cNvPr>
          <p:cNvSpPr txBox="1"/>
          <p:nvPr/>
        </p:nvSpPr>
        <p:spPr>
          <a:xfrm>
            <a:off x="236452" y="3788882"/>
            <a:ext cx="6852862" cy="369332"/>
          </a:xfrm>
          <a:prstGeom prst="rect">
            <a:avLst/>
          </a:prstGeom>
          <a:noFill/>
        </p:spPr>
        <p:txBody>
          <a:bodyPr wrap="square" rtlCol="0">
            <a:spAutoFit/>
          </a:bodyPr>
          <a:lstStyle/>
          <a:p>
            <a:pPr algn="r"/>
            <a:r>
              <a:rPr lang="es-ES" b="1">
                <a:solidFill>
                  <a:schemeClr val="tx1">
                    <a:lumMod val="65000"/>
                    <a:lumOff val="35000"/>
                  </a:schemeClr>
                </a:solidFill>
              </a:rPr>
              <a:t>Centro de Servicios Financieros</a:t>
            </a:r>
          </a:p>
        </p:txBody>
      </p:sp>
      <p:sp>
        <p:nvSpPr>
          <p:cNvPr id="4" name="CuadroTexto 3">
            <a:extLst>
              <a:ext uri="{FF2B5EF4-FFF2-40B4-BE49-F238E27FC236}">
                <a16:creationId xmlns:a16="http://schemas.microsoft.com/office/drawing/2014/main" id="{C3344B94-AC69-48B3-8A0B-8575F66AA50E}"/>
              </a:ext>
            </a:extLst>
          </p:cNvPr>
          <p:cNvSpPr txBox="1"/>
          <p:nvPr/>
        </p:nvSpPr>
        <p:spPr>
          <a:xfrm>
            <a:off x="4354887" y="4014876"/>
            <a:ext cx="2734427" cy="307777"/>
          </a:xfrm>
          <a:prstGeom prst="rect">
            <a:avLst/>
          </a:prstGeom>
          <a:noFill/>
        </p:spPr>
        <p:txBody>
          <a:bodyPr wrap="square" rtlCol="0">
            <a:spAutoFit/>
          </a:bodyPr>
          <a:lstStyle/>
          <a:p>
            <a:pPr algn="r"/>
            <a:r>
              <a:rPr lang="es-ES" sz="1400" b="1">
                <a:solidFill>
                  <a:srgbClr val="FF6600"/>
                </a:solidFill>
              </a:rPr>
              <a:t>Regional Distrito Capital</a:t>
            </a:r>
          </a:p>
        </p:txBody>
      </p:sp>
    </p:spTree>
    <p:extLst>
      <p:ext uri="{BB962C8B-B14F-4D97-AF65-F5344CB8AC3E}">
        <p14:creationId xmlns:p14="http://schemas.microsoft.com/office/powerpoint/2010/main" val="1074649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EF32E90-B92A-2CFF-D39E-340173E17626}"/>
              </a:ext>
            </a:extLst>
          </p:cNvPr>
          <p:cNvSpPr txBox="1"/>
          <p:nvPr/>
        </p:nvSpPr>
        <p:spPr>
          <a:xfrm>
            <a:off x="741309" y="810491"/>
            <a:ext cx="8402691" cy="3816429"/>
          </a:xfrm>
          <a:prstGeom prst="rect">
            <a:avLst/>
          </a:prstGeom>
          <a:noFill/>
        </p:spPr>
        <p:txBody>
          <a:bodyPr wrap="square">
            <a:spAutoFit/>
          </a:bodyPr>
          <a:lstStyle/>
          <a:p>
            <a:pPr algn="just"/>
            <a:r>
              <a:rPr lang="es-ES" sz="1600">
                <a:solidFill>
                  <a:srgbClr val="000000"/>
                </a:solidFill>
                <a:effectLst/>
                <a:latin typeface="Calibri" panose="020F0502020204030204" pitchFamily="34" charset="0"/>
                <a:ea typeface="Calibri" panose="020F0502020204030204" pitchFamily="34" charset="0"/>
                <a:cs typeface="Arial" panose="020B0604020202020204" pitchFamily="34" charset="0"/>
              </a:rPr>
              <a:t>La fecha de terminación del contrato será la del último pago a seguridad social y apoyo de sostenimiento de acuerdo con los soportes respectivos, por cuanto que, en caso de una futura fiscalización deberá acreditar hasta la fecha de finalización el cumplimiento integral de sus obligaciones de EPS+ apoyo de sostenimiento+ ARL (según la etapa de formación del aprendiz). </a:t>
            </a:r>
          </a:p>
          <a:p>
            <a:pPr algn="just"/>
            <a:r>
              <a:rPr lang="es-ES" sz="160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s-E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Nota</a:t>
            </a:r>
            <a:r>
              <a:rPr lang="es-E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Se recuerda que, a partir del día siguiente del registro de la terminación del contrato de aprendizaje, se contarán los 20 días hábiles para la contratación de un nuevo aprendiz y así reponer el cupo vacante, so pena de incurrir en mora, de conformidad con lo expuesto en la Ley 789 de 2002 artículo 33 y Acuerdo 011 de 2008 artículo 1.  </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s-E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s-E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Nota:</a:t>
            </a:r>
            <a:r>
              <a:rPr lang="es-E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En consecuencia, el aprendiz no podrá acceder a otro Contrato de Aprendizaje conforme el artículo 33 de la Ley 789 de 2002, que expresa lo siguiente</a:t>
            </a:r>
            <a:r>
              <a:rPr lang="es-ES" sz="16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Se prohíbe la celebración de una nueva relación de aprendizaje expirada la duración de una anterior, con la misma o distinta empresa”.</a:t>
            </a:r>
            <a:r>
              <a:rPr lang="es-ES" sz="160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endParaRPr lang="es-ES" sz="160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a:p>
        </p:txBody>
      </p:sp>
      <p:sp>
        <p:nvSpPr>
          <p:cNvPr id="3" name="Título">
            <a:extLst>
              <a:ext uri="{FF2B5EF4-FFF2-40B4-BE49-F238E27FC236}">
                <a16:creationId xmlns:a16="http://schemas.microsoft.com/office/drawing/2014/main" id="{4C74CD34-47AF-D612-0B8B-27B49CF1D7B7}"/>
              </a:ext>
            </a:extLst>
          </p:cNvPr>
          <p:cNvSpPr txBox="1"/>
          <p:nvPr/>
        </p:nvSpPr>
        <p:spPr>
          <a:xfrm>
            <a:off x="678964" y="243068"/>
            <a:ext cx="7718231" cy="43043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Autofit/>
          </a:bodyPr>
          <a:lstStyle>
            <a:lvl1pPr marL="38100" marR="38100" indent="12700">
              <a:lnSpc>
                <a:spcPct val="80000"/>
              </a:lnSpc>
              <a:spcBef>
                <a:spcPts val="100"/>
              </a:spcBef>
              <a:defRPr sz="10000">
                <a:solidFill>
                  <a:srgbClr val="434343"/>
                </a:solidFill>
                <a:latin typeface="Calibri"/>
                <a:ea typeface="Calibri"/>
                <a:cs typeface="Calibri"/>
                <a:sym typeface="Calibri"/>
              </a:defRPr>
            </a:lvl1pPr>
          </a:lstStyle>
          <a:p>
            <a:r>
              <a:rPr lang="es-CO" sz="2400" b="1">
                <a:latin typeface="Calibri" panose="020F0502020204030204" pitchFamily="34" charset="0"/>
              </a:rPr>
              <a:t>Terminación  del Contrato de Aprendizaje </a:t>
            </a:r>
          </a:p>
        </p:txBody>
      </p:sp>
      <p:sp>
        <p:nvSpPr>
          <p:cNvPr id="4" name="Rectángulo">
            <a:extLst>
              <a:ext uri="{FF2B5EF4-FFF2-40B4-BE49-F238E27FC236}">
                <a16:creationId xmlns:a16="http://schemas.microsoft.com/office/drawing/2014/main" id="{E76E85DC-5442-0A69-D16A-962B1A37B984}"/>
              </a:ext>
            </a:extLst>
          </p:cNvPr>
          <p:cNvSpPr/>
          <p:nvPr/>
        </p:nvSpPr>
        <p:spPr>
          <a:xfrm>
            <a:off x="812239" y="582067"/>
            <a:ext cx="344616" cy="45719"/>
          </a:xfrm>
          <a:prstGeom prst="rect">
            <a:avLst/>
          </a:prstGeom>
          <a:solidFill>
            <a:srgbClr val="FC672D"/>
          </a:solidFill>
          <a:ln w="12700">
            <a:miter lim="400000"/>
          </a:ln>
        </p:spPr>
        <p:txBody>
          <a:bodyPr lIns="71437" tIns="71437" rIns="71437" bIns="71437" anchor="ctr"/>
          <a:lstStyle/>
          <a:p>
            <a:pPr>
              <a:defRPr sz="3400" b="0">
                <a:latin typeface="+mn-lt"/>
                <a:ea typeface="+mn-ea"/>
                <a:cs typeface="+mn-cs"/>
                <a:sym typeface="Helvetica Neue Medium"/>
              </a:defRPr>
            </a:pPr>
            <a:endParaRPr sz="2800">
              <a:solidFill>
                <a:srgbClr val="FFFFFF"/>
              </a:solidFill>
              <a:latin typeface="Calibri" panose="020F0502020204030204" pitchFamily="34" charset="0"/>
              <a:sym typeface="Helvetica Neue Medium"/>
            </a:endParaRPr>
          </a:p>
        </p:txBody>
      </p:sp>
    </p:spTree>
    <p:extLst>
      <p:ext uri="{BB962C8B-B14F-4D97-AF65-F5344CB8AC3E}">
        <p14:creationId xmlns:p14="http://schemas.microsoft.com/office/powerpoint/2010/main" val="3511644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a:extLst>
              <a:ext uri="{FF2B5EF4-FFF2-40B4-BE49-F238E27FC236}">
                <a16:creationId xmlns:a16="http://schemas.microsoft.com/office/drawing/2014/main" id="{E1C77CD0-EE97-5FD4-8072-A8B401050BCC}"/>
              </a:ext>
            </a:extLst>
          </p:cNvPr>
          <p:cNvSpPr txBox="1"/>
          <p:nvPr/>
        </p:nvSpPr>
        <p:spPr>
          <a:xfrm>
            <a:off x="678964" y="243068"/>
            <a:ext cx="7718231" cy="43043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Autofit/>
          </a:bodyPr>
          <a:lstStyle>
            <a:lvl1pPr marL="38100" marR="38100" indent="12700">
              <a:lnSpc>
                <a:spcPct val="80000"/>
              </a:lnSpc>
              <a:spcBef>
                <a:spcPts val="100"/>
              </a:spcBef>
              <a:defRPr sz="10000">
                <a:solidFill>
                  <a:srgbClr val="434343"/>
                </a:solidFill>
                <a:latin typeface="Calibri"/>
                <a:ea typeface="Calibri"/>
                <a:cs typeface="Calibri"/>
                <a:sym typeface="Calibri"/>
              </a:defRPr>
            </a:lvl1pPr>
          </a:lstStyle>
          <a:p>
            <a:r>
              <a:rPr lang="es-CO" sz="2400" b="1">
                <a:latin typeface="Calibri" panose="020F0502020204030204" pitchFamily="34" charset="0"/>
              </a:rPr>
              <a:t>Terminación  del Contrato de Aprendizaje </a:t>
            </a:r>
          </a:p>
        </p:txBody>
      </p:sp>
      <p:sp>
        <p:nvSpPr>
          <p:cNvPr id="3" name="Rectángulo">
            <a:extLst>
              <a:ext uri="{FF2B5EF4-FFF2-40B4-BE49-F238E27FC236}">
                <a16:creationId xmlns:a16="http://schemas.microsoft.com/office/drawing/2014/main" id="{3F8C0F35-D7DF-33D5-9E09-CF9BA759BC61}"/>
              </a:ext>
            </a:extLst>
          </p:cNvPr>
          <p:cNvSpPr/>
          <p:nvPr/>
        </p:nvSpPr>
        <p:spPr>
          <a:xfrm>
            <a:off x="812239" y="582067"/>
            <a:ext cx="289197" cy="45719"/>
          </a:xfrm>
          <a:prstGeom prst="rect">
            <a:avLst/>
          </a:prstGeom>
          <a:solidFill>
            <a:srgbClr val="FC672D"/>
          </a:solidFill>
          <a:ln w="12700">
            <a:miter lim="400000"/>
          </a:ln>
        </p:spPr>
        <p:txBody>
          <a:bodyPr lIns="71437" tIns="71437" rIns="71437" bIns="71437" anchor="ctr"/>
          <a:lstStyle/>
          <a:p>
            <a:pPr>
              <a:defRPr sz="3400" b="0">
                <a:latin typeface="+mn-lt"/>
                <a:ea typeface="+mn-ea"/>
                <a:cs typeface="+mn-cs"/>
                <a:sym typeface="Helvetica Neue Medium"/>
              </a:defRPr>
            </a:pPr>
            <a:endParaRPr sz="2800">
              <a:solidFill>
                <a:srgbClr val="FFFFFF"/>
              </a:solidFill>
              <a:latin typeface="Calibri" panose="020F0502020204030204" pitchFamily="34" charset="0"/>
              <a:sym typeface="Helvetica Neue Medium"/>
            </a:endParaRPr>
          </a:p>
        </p:txBody>
      </p:sp>
      <p:pic>
        <p:nvPicPr>
          <p:cNvPr id="7" name="Imagen 6" descr="Interfaz de usuario gráfica, Aplicación&#10;&#10;Descripción generada automáticamente">
            <a:extLst>
              <a:ext uri="{FF2B5EF4-FFF2-40B4-BE49-F238E27FC236}">
                <a16:creationId xmlns:a16="http://schemas.microsoft.com/office/drawing/2014/main" id="{585CEC5B-73A8-1546-C4EF-AFD61392BCF8}"/>
              </a:ext>
            </a:extLst>
          </p:cNvPr>
          <p:cNvPicPr>
            <a:picLocks noChangeAspect="1"/>
          </p:cNvPicPr>
          <p:nvPr/>
        </p:nvPicPr>
        <p:blipFill rotWithShape="1">
          <a:blip r:embed="rId2"/>
          <a:srcRect l="28046" t="27868" r="29092" b="21189"/>
          <a:stretch/>
        </p:blipFill>
        <p:spPr bwMode="auto">
          <a:xfrm>
            <a:off x="1456776" y="825817"/>
            <a:ext cx="6329479" cy="4074615"/>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538244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a:extLst>
              <a:ext uri="{FF2B5EF4-FFF2-40B4-BE49-F238E27FC236}">
                <a16:creationId xmlns:a16="http://schemas.microsoft.com/office/drawing/2014/main" id="{E1C77CD0-EE97-5FD4-8072-A8B401050BCC}"/>
              </a:ext>
            </a:extLst>
          </p:cNvPr>
          <p:cNvSpPr txBox="1"/>
          <p:nvPr/>
        </p:nvSpPr>
        <p:spPr>
          <a:xfrm>
            <a:off x="678964" y="243068"/>
            <a:ext cx="7718231" cy="43043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Autofit/>
          </a:bodyPr>
          <a:lstStyle>
            <a:lvl1pPr marL="38100" marR="38100" indent="12700">
              <a:lnSpc>
                <a:spcPct val="80000"/>
              </a:lnSpc>
              <a:spcBef>
                <a:spcPts val="100"/>
              </a:spcBef>
              <a:defRPr sz="10000">
                <a:solidFill>
                  <a:srgbClr val="434343"/>
                </a:solidFill>
                <a:latin typeface="Calibri"/>
                <a:ea typeface="Calibri"/>
                <a:cs typeface="Calibri"/>
                <a:sym typeface="Calibri"/>
              </a:defRPr>
            </a:lvl1pPr>
          </a:lstStyle>
          <a:p>
            <a:r>
              <a:rPr lang="es-CO" sz="2400" b="1">
                <a:latin typeface="Calibri" panose="020F0502020204030204" pitchFamily="34" charset="0"/>
              </a:rPr>
              <a:t>Terminación  del Contrato de Aprendizaje </a:t>
            </a:r>
          </a:p>
        </p:txBody>
      </p:sp>
      <p:sp>
        <p:nvSpPr>
          <p:cNvPr id="3" name="Rectángulo">
            <a:extLst>
              <a:ext uri="{FF2B5EF4-FFF2-40B4-BE49-F238E27FC236}">
                <a16:creationId xmlns:a16="http://schemas.microsoft.com/office/drawing/2014/main" id="{3F8C0F35-D7DF-33D5-9E09-CF9BA759BC61}"/>
              </a:ext>
            </a:extLst>
          </p:cNvPr>
          <p:cNvSpPr/>
          <p:nvPr/>
        </p:nvSpPr>
        <p:spPr>
          <a:xfrm>
            <a:off x="812239" y="582067"/>
            <a:ext cx="337688" cy="45719"/>
          </a:xfrm>
          <a:prstGeom prst="rect">
            <a:avLst/>
          </a:prstGeom>
          <a:solidFill>
            <a:srgbClr val="FC672D"/>
          </a:solidFill>
          <a:ln w="12700">
            <a:miter lim="400000"/>
          </a:ln>
        </p:spPr>
        <p:txBody>
          <a:bodyPr lIns="71437" tIns="71437" rIns="71437" bIns="71437" anchor="ctr"/>
          <a:lstStyle/>
          <a:p>
            <a:pPr>
              <a:defRPr sz="3400" b="0">
                <a:latin typeface="+mn-lt"/>
                <a:ea typeface="+mn-ea"/>
                <a:cs typeface="+mn-cs"/>
                <a:sym typeface="Helvetica Neue Medium"/>
              </a:defRPr>
            </a:pPr>
            <a:endParaRPr sz="2800">
              <a:solidFill>
                <a:srgbClr val="FFFFFF"/>
              </a:solidFill>
              <a:latin typeface="Calibri" panose="020F0502020204030204" pitchFamily="34" charset="0"/>
              <a:sym typeface="Helvetica Neue Medium"/>
            </a:endParaRPr>
          </a:p>
        </p:txBody>
      </p:sp>
      <p:pic>
        <p:nvPicPr>
          <p:cNvPr id="5" name="Imagen 4" descr="Interfaz de usuario gráfica, Aplicación&#10;&#10;Descripción generada automáticamente">
            <a:extLst>
              <a:ext uri="{FF2B5EF4-FFF2-40B4-BE49-F238E27FC236}">
                <a16:creationId xmlns:a16="http://schemas.microsoft.com/office/drawing/2014/main" id="{BFD5FA3D-77C8-9719-9912-C5B8162132C9}"/>
              </a:ext>
            </a:extLst>
          </p:cNvPr>
          <p:cNvPicPr>
            <a:picLocks noChangeAspect="1"/>
          </p:cNvPicPr>
          <p:nvPr/>
        </p:nvPicPr>
        <p:blipFill rotWithShape="1">
          <a:blip r:embed="rId2">
            <a:extLst>
              <a:ext uri="{28A0092B-C50C-407E-A947-70E740481C1C}">
                <a14:useLocalDpi xmlns:a14="http://schemas.microsoft.com/office/drawing/2010/main" val="0"/>
              </a:ext>
            </a:extLst>
          </a:blip>
          <a:srcRect l="28045" t="27030" r="29623" b="20213"/>
          <a:stretch/>
        </p:blipFill>
        <p:spPr bwMode="auto">
          <a:xfrm>
            <a:off x="1473127" y="865386"/>
            <a:ext cx="6197746" cy="41831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57706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159679" y="703113"/>
            <a:ext cx="6504807" cy="1323439"/>
          </a:xfrm>
          <a:prstGeom prst="rect">
            <a:avLst/>
          </a:prstGeom>
          <a:noFill/>
        </p:spPr>
        <p:txBody>
          <a:bodyPr wrap="square" rtlCol="0">
            <a:spAutoFit/>
          </a:bodyPr>
          <a:lstStyle/>
          <a:p>
            <a:r>
              <a:rPr lang="es-ES" sz="4000" b="1">
                <a:solidFill>
                  <a:schemeClr val="tx1">
                    <a:lumMod val="75000"/>
                    <a:lumOff val="25000"/>
                  </a:schemeClr>
                </a:solidFill>
              </a:rPr>
              <a:t>Sistema de Gestión Virtual de Aprendices SGVA.</a:t>
            </a:r>
          </a:p>
        </p:txBody>
      </p:sp>
      <p:sp>
        <p:nvSpPr>
          <p:cNvPr id="5" name="Rectángulo 4"/>
          <p:cNvSpPr/>
          <p:nvPr/>
        </p:nvSpPr>
        <p:spPr>
          <a:xfrm>
            <a:off x="2274914" y="1302721"/>
            <a:ext cx="40929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Picture 8" descr="Proyectos - JyG">
            <a:extLst>
              <a:ext uri="{FF2B5EF4-FFF2-40B4-BE49-F238E27FC236}">
                <a16:creationId xmlns:a16="http://schemas.microsoft.com/office/drawing/2014/main" id="{D5F517CE-151E-4329-854B-E0FBFC8EF2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259"/>
          <a:stretch/>
        </p:blipFill>
        <p:spPr bwMode="auto">
          <a:xfrm rot="20631289">
            <a:off x="1330938" y="994497"/>
            <a:ext cx="689238" cy="70788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rotWithShape="1">
          <a:blip r:embed="rId3"/>
          <a:srcRect l="26740" t="12115" r="23778" b="22568"/>
          <a:stretch/>
        </p:blipFill>
        <p:spPr>
          <a:xfrm>
            <a:off x="2373333" y="1948048"/>
            <a:ext cx="3938778" cy="2924600"/>
          </a:xfrm>
          <a:prstGeom prst="rect">
            <a:avLst/>
          </a:prstGeom>
          <a:ln>
            <a:noFill/>
          </a:ln>
          <a:effectLst>
            <a:softEdge rad="112500"/>
          </a:effectLst>
        </p:spPr>
      </p:pic>
    </p:spTree>
    <p:extLst>
      <p:ext uri="{BB962C8B-B14F-4D97-AF65-F5344CB8AC3E}">
        <p14:creationId xmlns:p14="http://schemas.microsoft.com/office/powerpoint/2010/main" val="646904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A289F7D-3E6E-4B06-8912-4C2090A4C43B}"/>
              </a:ext>
            </a:extLst>
          </p:cNvPr>
          <p:cNvSpPr/>
          <p:nvPr/>
        </p:nvSpPr>
        <p:spPr>
          <a:xfrm>
            <a:off x="395894" y="890374"/>
            <a:ext cx="8162557" cy="2523768"/>
          </a:xfrm>
          <a:prstGeom prst="rect">
            <a:avLst/>
          </a:prstGeom>
        </p:spPr>
        <p:txBody>
          <a:bodyPr wrap="square">
            <a:spAutoFit/>
          </a:bodyPr>
          <a:lstStyle/>
          <a:p>
            <a:r>
              <a:rPr lang="es-ES" b="1"/>
              <a:t>Ingresar a: </a:t>
            </a:r>
            <a:r>
              <a:rPr lang="es-ES">
                <a:hlinkClick r:id="rId2"/>
              </a:rPr>
              <a:t>https://caprendizaje.sena.edu.co</a:t>
            </a:r>
            <a:r>
              <a:rPr lang="es-ES"/>
              <a:t>  / Funcionario</a:t>
            </a:r>
            <a:endParaRPr lang="es-ES" sz="1600"/>
          </a:p>
          <a:p>
            <a:r>
              <a:rPr lang="es-ES" sz="1600" b="1"/>
              <a:t>Usuario: </a:t>
            </a:r>
            <a:r>
              <a:rPr lang="es-ES" sz="1600"/>
              <a:t>consultasgva </a:t>
            </a:r>
          </a:p>
          <a:p>
            <a:r>
              <a:rPr lang="es-ES" sz="1600" b="1"/>
              <a:t>Contraseña: </a:t>
            </a:r>
            <a:r>
              <a:rPr lang="es-ES" sz="1600"/>
              <a:t>12345</a:t>
            </a:r>
            <a:endParaRPr lang="es-ES"/>
          </a:p>
          <a:p>
            <a:endParaRPr lang="es-ES"/>
          </a:p>
          <a:p>
            <a:endParaRPr lang="es-ES"/>
          </a:p>
          <a:p>
            <a:endParaRPr lang="es-ES"/>
          </a:p>
          <a:p>
            <a:endParaRPr lang="es-ES"/>
          </a:p>
          <a:p>
            <a:endParaRPr lang="es-ES"/>
          </a:p>
          <a:p>
            <a:endParaRPr lang="es-ES"/>
          </a:p>
        </p:txBody>
      </p:sp>
      <p:pic>
        <p:nvPicPr>
          <p:cNvPr id="5" name="Imagen 4"/>
          <p:cNvPicPr>
            <a:picLocks noChangeAspect="1"/>
          </p:cNvPicPr>
          <p:nvPr/>
        </p:nvPicPr>
        <p:blipFill rotWithShape="1">
          <a:blip r:embed="rId3"/>
          <a:srcRect l="520" t="7638" r="17407" b="21646"/>
          <a:stretch/>
        </p:blipFill>
        <p:spPr>
          <a:xfrm>
            <a:off x="2177625" y="2100443"/>
            <a:ext cx="5706535" cy="2765713"/>
          </a:xfrm>
          <a:prstGeom prst="rect">
            <a:avLst/>
          </a:prstGeom>
        </p:spPr>
      </p:pic>
      <p:sp>
        <p:nvSpPr>
          <p:cNvPr id="7" name="CuadroTexto 6"/>
          <p:cNvSpPr txBox="1"/>
          <p:nvPr/>
        </p:nvSpPr>
        <p:spPr>
          <a:xfrm>
            <a:off x="394969" y="271732"/>
            <a:ext cx="4964853" cy="461665"/>
          </a:xfrm>
          <a:prstGeom prst="rect">
            <a:avLst/>
          </a:prstGeom>
          <a:noFill/>
        </p:spPr>
        <p:txBody>
          <a:bodyPr wrap="square" rtlCol="0">
            <a:spAutoFit/>
          </a:bodyPr>
          <a:lstStyle/>
          <a:p>
            <a:r>
              <a:rPr lang="es-CO" sz="2400" b="1"/>
              <a:t>ACCESO USUARIO CONSULTASGVA</a:t>
            </a:r>
          </a:p>
        </p:txBody>
      </p:sp>
      <p:sp>
        <p:nvSpPr>
          <p:cNvPr id="8" name="Rectángulo 7"/>
          <p:cNvSpPr/>
          <p:nvPr/>
        </p:nvSpPr>
        <p:spPr>
          <a:xfrm>
            <a:off x="512401" y="680905"/>
            <a:ext cx="40929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92377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499" t="5893" r="1426" b="8192"/>
          <a:stretch/>
        </p:blipFill>
        <p:spPr>
          <a:xfrm>
            <a:off x="860213" y="1088090"/>
            <a:ext cx="7152641" cy="3524550"/>
          </a:xfrm>
          <a:prstGeom prst="rect">
            <a:avLst/>
          </a:prstGeom>
        </p:spPr>
      </p:pic>
      <p:sp>
        <p:nvSpPr>
          <p:cNvPr id="3" name="CuadroTexto 2"/>
          <p:cNvSpPr txBox="1"/>
          <p:nvPr/>
        </p:nvSpPr>
        <p:spPr>
          <a:xfrm>
            <a:off x="394969" y="271732"/>
            <a:ext cx="4964853" cy="461665"/>
          </a:xfrm>
          <a:prstGeom prst="rect">
            <a:avLst/>
          </a:prstGeom>
          <a:noFill/>
        </p:spPr>
        <p:txBody>
          <a:bodyPr wrap="square" rtlCol="0">
            <a:spAutoFit/>
          </a:bodyPr>
          <a:lstStyle/>
          <a:p>
            <a:r>
              <a:rPr lang="es-CO" sz="2400" b="1"/>
              <a:t>PÁGINA DE INICIO:</a:t>
            </a:r>
          </a:p>
        </p:txBody>
      </p:sp>
      <p:sp>
        <p:nvSpPr>
          <p:cNvPr id="4" name="Rectángulo 3"/>
          <p:cNvSpPr/>
          <p:nvPr/>
        </p:nvSpPr>
        <p:spPr>
          <a:xfrm>
            <a:off x="512401" y="680905"/>
            <a:ext cx="40929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8734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94969" y="271732"/>
            <a:ext cx="5640071" cy="461665"/>
          </a:xfrm>
          <a:prstGeom prst="rect">
            <a:avLst/>
          </a:prstGeom>
          <a:noFill/>
        </p:spPr>
        <p:txBody>
          <a:bodyPr wrap="square" rtlCol="0">
            <a:spAutoFit/>
          </a:bodyPr>
          <a:lstStyle/>
          <a:p>
            <a:r>
              <a:rPr lang="es-CO" sz="2400" b="1"/>
              <a:t>CONSULTAR INFORMACIÓN DEL APRENDIZ</a:t>
            </a:r>
          </a:p>
        </p:txBody>
      </p:sp>
      <p:sp>
        <p:nvSpPr>
          <p:cNvPr id="3" name="Rectángulo 2"/>
          <p:cNvSpPr/>
          <p:nvPr/>
        </p:nvSpPr>
        <p:spPr>
          <a:xfrm>
            <a:off x="512401" y="680905"/>
            <a:ext cx="40929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p:cNvSpPr txBox="1"/>
          <p:nvPr/>
        </p:nvSpPr>
        <p:spPr>
          <a:xfrm>
            <a:off x="467944" y="944880"/>
            <a:ext cx="8238746" cy="646331"/>
          </a:xfrm>
          <a:prstGeom prst="rect">
            <a:avLst/>
          </a:prstGeom>
          <a:noFill/>
        </p:spPr>
        <p:txBody>
          <a:bodyPr wrap="square" rtlCol="0">
            <a:spAutoFit/>
          </a:bodyPr>
          <a:lstStyle/>
          <a:p>
            <a:r>
              <a:rPr lang="es-CO"/>
              <a:t>Opción 1: Administrar /Aprendiz / Consultar aprendiz / Número de documento</a:t>
            </a:r>
          </a:p>
          <a:p>
            <a:r>
              <a:rPr lang="es-CO"/>
              <a:t>Opción 2: Administrar /Aprendiz / Consultar por ficha / Número de Ficha</a:t>
            </a:r>
          </a:p>
        </p:txBody>
      </p:sp>
      <p:pic>
        <p:nvPicPr>
          <p:cNvPr id="5" name="Imagen 4"/>
          <p:cNvPicPr>
            <a:picLocks noChangeAspect="1"/>
          </p:cNvPicPr>
          <p:nvPr/>
        </p:nvPicPr>
        <p:blipFill rotWithShape="1">
          <a:blip r:embed="rId2"/>
          <a:srcRect l="3222" t="6407" r="63407" b="65893"/>
          <a:stretch/>
        </p:blipFill>
        <p:spPr>
          <a:xfrm>
            <a:off x="1500447" y="1843335"/>
            <a:ext cx="6173740" cy="2882775"/>
          </a:xfrm>
          <a:prstGeom prst="rect">
            <a:avLst/>
          </a:prstGeom>
        </p:spPr>
      </p:pic>
    </p:spTree>
    <p:extLst>
      <p:ext uri="{BB962C8B-B14F-4D97-AF65-F5344CB8AC3E}">
        <p14:creationId xmlns:p14="http://schemas.microsoft.com/office/powerpoint/2010/main" val="5860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075" t="12510" r="18666" b="8346"/>
          <a:stretch/>
        </p:blipFill>
        <p:spPr>
          <a:xfrm>
            <a:off x="1854953" y="1544320"/>
            <a:ext cx="5846328" cy="3283778"/>
          </a:xfrm>
          <a:prstGeom prst="rect">
            <a:avLst/>
          </a:prstGeom>
        </p:spPr>
      </p:pic>
      <p:sp>
        <p:nvSpPr>
          <p:cNvPr id="3" name="Rectángulo 2"/>
          <p:cNvSpPr/>
          <p:nvPr/>
        </p:nvSpPr>
        <p:spPr>
          <a:xfrm>
            <a:off x="419946" y="166468"/>
            <a:ext cx="7501467" cy="646331"/>
          </a:xfrm>
          <a:prstGeom prst="rect">
            <a:avLst/>
          </a:prstGeom>
        </p:spPr>
        <p:txBody>
          <a:bodyPr wrap="square">
            <a:spAutoFit/>
          </a:bodyPr>
          <a:lstStyle/>
          <a:p>
            <a:r>
              <a:rPr lang="es-CO" b="1"/>
              <a:t>OPCIÓN 1: ADMINISTRAR /APRENDIZ / CONSULTAR APRENDIZ / NÚMERO DE DOCUMENTO - PERMITE VISUALIZAR: </a:t>
            </a:r>
          </a:p>
        </p:txBody>
      </p:sp>
      <p:sp>
        <p:nvSpPr>
          <p:cNvPr id="4" name="Rectángulo 3"/>
          <p:cNvSpPr/>
          <p:nvPr/>
        </p:nvSpPr>
        <p:spPr>
          <a:xfrm>
            <a:off x="505628" y="468726"/>
            <a:ext cx="313945"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 name="CuadroTexto 4"/>
          <p:cNvSpPr txBox="1"/>
          <p:nvPr/>
        </p:nvSpPr>
        <p:spPr>
          <a:xfrm>
            <a:off x="419946" y="993893"/>
            <a:ext cx="3542453" cy="369332"/>
          </a:xfrm>
          <a:prstGeom prst="rect">
            <a:avLst/>
          </a:prstGeom>
          <a:noFill/>
        </p:spPr>
        <p:txBody>
          <a:bodyPr wrap="square" rtlCol="0">
            <a:spAutoFit/>
          </a:bodyPr>
          <a:lstStyle/>
          <a:p>
            <a:r>
              <a:rPr lang="es-CO"/>
              <a:t>Datos de contacto del aprendiz:</a:t>
            </a:r>
          </a:p>
        </p:txBody>
      </p:sp>
    </p:spTree>
    <p:extLst>
      <p:ext uri="{BB962C8B-B14F-4D97-AF65-F5344CB8AC3E}">
        <p14:creationId xmlns:p14="http://schemas.microsoft.com/office/powerpoint/2010/main" val="250338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7926" t="24362" r="18148" b="18353"/>
          <a:stretch/>
        </p:blipFill>
        <p:spPr>
          <a:xfrm>
            <a:off x="1835574" y="1625601"/>
            <a:ext cx="5718508" cy="2882457"/>
          </a:xfrm>
          <a:prstGeom prst="rect">
            <a:avLst/>
          </a:prstGeom>
        </p:spPr>
      </p:pic>
      <p:sp>
        <p:nvSpPr>
          <p:cNvPr id="4" name="Rectángulo 3"/>
          <p:cNvSpPr/>
          <p:nvPr/>
        </p:nvSpPr>
        <p:spPr>
          <a:xfrm>
            <a:off x="419946" y="166468"/>
            <a:ext cx="7501467" cy="646331"/>
          </a:xfrm>
          <a:prstGeom prst="rect">
            <a:avLst/>
          </a:prstGeom>
        </p:spPr>
        <p:txBody>
          <a:bodyPr wrap="square">
            <a:spAutoFit/>
          </a:bodyPr>
          <a:lstStyle/>
          <a:p>
            <a:r>
              <a:rPr lang="es-CO" b="1"/>
              <a:t>OPCIÓN 1: ADMINISTRAR /APRENDIZ / CONSULTAR APRENDIZ / NÚMERO DE DOCUMENTO - PERMITE VISUALIZAR: </a:t>
            </a:r>
          </a:p>
        </p:txBody>
      </p:sp>
      <p:sp>
        <p:nvSpPr>
          <p:cNvPr id="5" name="Rectángulo 4"/>
          <p:cNvSpPr/>
          <p:nvPr/>
        </p:nvSpPr>
        <p:spPr>
          <a:xfrm>
            <a:off x="505628" y="468726"/>
            <a:ext cx="313945"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p:cNvSpPr txBox="1"/>
          <p:nvPr/>
        </p:nvSpPr>
        <p:spPr>
          <a:xfrm>
            <a:off x="419946" y="1078560"/>
            <a:ext cx="7890934" cy="369332"/>
          </a:xfrm>
          <a:prstGeom prst="rect">
            <a:avLst/>
          </a:prstGeom>
          <a:noFill/>
        </p:spPr>
        <p:txBody>
          <a:bodyPr wrap="square" rtlCol="0">
            <a:spAutoFit/>
          </a:bodyPr>
          <a:lstStyle/>
          <a:p>
            <a:r>
              <a:rPr lang="es-CO"/>
              <a:t>Datos académicos como especialidad, ficha y fechas de etapa lectiva y productiva</a:t>
            </a:r>
          </a:p>
        </p:txBody>
      </p:sp>
    </p:spTree>
    <p:extLst>
      <p:ext uri="{BB962C8B-B14F-4D97-AF65-F5344CB8AC3E}">
        <p14:creationId xmlns:p14="http://schemas.microsoft.com/office/powerpoint/2010/main" val="176122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5555" t="28444" r="19778" b="19394"/>
          <a:stretch/>
        </p:blipFill>
        <p:spPr>
          <a:xfrm>
            <a:off x="1223633" y="1496908"/>
            <a:ext cx="6553424" cy="2973494"/>
          </a:xfrm>
          <a:prstGeom prst="rect">
            <a:avLst/>
          </a:prstGeom>
        </p:spPr>
      </p:pic>
      <p:sp>
        <p:nvSpPr>
          <p:cNvPr id="3" name="Rectángulo 2"/>
          <p:cNvSpPr/>
          <p:nvPr/>
        </p:nvSpPr>
        <p:spPr>
          <a:xfrm>
            <a:off x="419946" y="166468"/>
            <a:ext cx="7501467" cy="646331"/>
          </a:xfrm>
          <a:prstGeom prst="rect">
            <a:avLst/>
          </a:prstGeom>
        </p:spPr>
        <p:txBody>
          <a:bodyPr wrap="square">
            <a:spAutoFit/>
          </a:bodyPr>
          <a:lstStyle/>
          <a:p>
            <a:r>
              <a:rPr lang="es-CO" b="1"/>
              <a:t>OPCIÓN 1: ADMINISTRAR /APRENDIZ / CONSULTAR APRENDIZ / NÚMERO DE DOCUMENTO - PERMITE VISUALIZAR: </a:t>
            </a:r>
          </a:p>
        </p:txBody>
      </p:sp>
      <p:sp>
        <p:nvSpPr>
          <p:cNvPr id="4" name="CuadroTexto 3"/>
          <p:cNvSpPr txBox="1"/>
          <p:nvPr/>
        </p:nvSpPr>
        <p:spPr>
          <a:xfrm>
            <a:off x="419946" y="997280"/>
            <a:ext cx="7890934" cy="369332"/>
          </a:xfrm>
          <a:prstGeom prst="rect">
            <a:avLst/>
          </a:prstGeom>
          <a:noFill/>
        </p:spPr>
        <p:txBody>
          <a:bodyPr wrap="square" rtlCol="0">
            <a:spAutoFit/>
          </a:bodyPr>
          <a:lstStyle/>
          <a:p>
            <a:r>
              <a:rPr lang="es-CO"/>
              <a:t>Datos de los procesos de selección en los que ha participado el aprendiz: </a:t>
            </a:r>
          </a:p>
        </p:txBody>
      </p:sp>
      <p:sp>
        <p:nvSpPr>
          <p:cNvPr id="5" name="Rectángulo 4"/>
          <p:cNvSpPr/>
          <p:nvPr/>
        </p:nvSpPr>
        <p:spPr>
          <a:xfrm>
            <a:off x="505628" y="468726"/>
            <a:ext cx="313945"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13964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a:extLst>
              <a:ext uri="{FF2B5EF4-FFF2-40B4-BE49-F238E27FC236}">
                <a16:creationId xmlns:a16="http://schemas.microsoft.com/office/drawing/2014/main" id="{F46E51FD-980B-4CD4-8672-D1B14AED4D54}"/>
              </a:ext>
            </a:extLst>
          </p:cNvPr>
          <p:cNvSpPr txBox="1"/>
          <p:nvPr/>
        </p:nvSpPr>
        <p:spPr>
          <a:xfrm>
            <a:off x="439181" y="300863"/>
            <a:ext cx="6323126" cy="43043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Autofit/>
          </a:bodyPr>
          <a:lstStyle>
            <a:lvl1pPr marL="38100" marR="38100" indent="12700">
              <a:lnSpc>
                <a:spcPct val="80000"/>
              </a:lnSpc>
              <a:spcBef>
                <a:spcPts val="100"/>
              </a:spcBef>
              <a:defRPr sz="10000">
                <a:solidFill>
                  <a:srgbClr val="434343"/>
                </a:solidFill>
                <a:latin typeface="Calibri"/>
                <a:ea typeface="Calibri"/>
                <a:cs typeface="Calibri"/>
                <a:sym typeface="Calibri"/>
              </a:defRPr>
            </a:lvl1pPr>
          </a:lstStyle>
          <a:p>
            <a:r>
              <a:rPr lang="es-CO" sz="2800" b="1">
                <a:latin typeface="Calibri" panose="020F0502020204030204" pitchFamily="34" charset="0"/>
              </a:rPr>
              <a:t>Contrato de Aprendizaje </a:t>
            </a:r>
          </a:p>
        </p:txBody>
      </p:sp>
      <p:sp>
        <p:nvSpPr>
          <p:cNvPr id="14" name="Rectángulo">
            <a:extLst>
              <a:ext uri="{FF2B5EF4-FFF2-40B4-BE49-F238E27FC236}">
                <a16:creationId xmlns:a16="http://schemas.microsoft.com/office/drawing/2014/main" id="{C5CE0E21-A391-4C56-B74E-570E6A12363A}"/>
              </a:ext>
            </a:extLst>
          </p:cNvPr>
          <p:cNvSpPr/>
          <p:nvPr/>
        </p:nvSpPr>
        <p:spPr>
          <a:xfrm>
            <a:off x="566772" y="641833"/>
            <a:ext cx="334081" cy="45719"/>
          </a:xfrm>
          <a:prstGeom prst="rect">
            <a:avLst/>
          </a:prstGeom>
          <a:solidFill>
            <a:srgbClr val="FC672D"/>
          </a:solidFill>
          <a:ln w="12700">
            <a:miter lim="400000"/>
          </a:ln>
        </p:spPr>
        <p:txBody>
          <a:bodyPr lIns="71437" tIns="71437" rIns="71437" bIns="71437" anchor="ctr"/>
          <a:lstStyle/>
          <a:p>
            <a:pPr>
              <a:defRPr sz="3400" b="0">
                <a:latin typeface="+mn-lt"/>
                <a:ea typeface="+mn-ea"/>
                <a:cs typeface="+mn-cs"/>
                <a:sym typeface="Helvetica Neue Medium"/>
              </a:defRPr>
            </a:pPr>
            <a:endParaRPr sz="2800">
              <a:solidFill>
                <a:srgbClr val="FFFFFF"/>
              </a:solidFill>
              <a:latin typeface="Calibri" panose="020F0502020204030204" pitchFamily="34" charset="0"/>
              <a:sym typeface="Helvetica Neue Medium"/>
            </a:endParaRPr>
          </a:p>
        </p:txBody>
      </p:sp>
      <p:sp>
        <p:nvSpPr>
          <p:cNvPr id="2" name="Rectángulo 1"/>
          <p:cNvSpPr/>
          <p:nvPr/>
        </p:nvSpPr>
        <p:spPr>
          <a:xfrm>
            <a:off x="1624890" y="1417588"/>
            <a:ext cx="6918096" cy="3600986"/>
          </a:xfrm>
          <a:prstGeom prst="rect">
            <a:avLst/>
          </a:prstGeom>
        </p:spPr>
        <p:txBody>
          <a:bodyPr wrap="square">
            <a:spAutoFit/>
          </a:bodyPr>
          <a:lstStyle/>
          <a:p>
            <a:pPr lvl="0" algn="just"/>
            <a:r>
              <a:rPr lang="es-CO" sz="2400"/>
              <a:t>El contrato de aprendizaje es una forma especial de vinculación dentro del Derecho Laboral </a:t>
            </a:r>
            <a:r>
              <a:rPr lang="es-CO" sz="2400" b="1">
                <a:ea typeface="Calibri"/>
                <a:cs typeface="Calibri"/>
                <a:sym typeface="Calibri"/>
              </a:rPr>
              <a:t>(Contrato Formativo)</a:t>
            </a:r>
            <a:r>
              <a:rPr lang="es-CO" sz="2400"/>
              <a:t> mediante el cual una empresa patrocinadora proporciona al aprendiz los medios para adquirir formación profesional metódica y completa requerida en el programa de formación.  Posteriormente dicha empresa le permite al aprendiz realizar su etapa productiva. </a:t>
            </a:r>
          </a:p>
          <a:p>
            <a:pPr marL="285750" lvl="0" indent="-285750" algn="just">
              <a:buFont typeface="Wingdings" panose="05000000000000000000" pitchFamily="2" charset="2"/>
              <a:buChar char="§"/>
            </a:pPr>
            <a:endParaRPr lang="es-CO"/>
          </a:p>
          <a:p>
            <a:pPr lvl="0" algn="just"/>
            <a:endParaRPr lang="es-CO">
              <a:ea typeface="Calibri"/>
              <a:cs typeface="Calibri"/>
              <a:sym typeface="Calibri"/>
            </a:endParaRPr>
          </a:p>
        </p:txBody>
      </p:sp>
      <p:pic>
        <p:nvPicPr>
          <p:cNvPr id="10" name="Picture 2" descr="Imágenes de Iconos Empresariales | Vectores, fotos de stock y PSD gratuitos"/>
          <p:cNvPicPr>
            <a:picLocks noChangeAspect="1" noChangeArrowheads="1"/>
          </p:cNvPicPr>
          <p:nvPr/>
        </p:nvPicPr>
        <p:blipFill rotWithShape="1">
          <a:blip r:embed="rId3">
            <a:extLst>
              <a:ext uri="{28A0092B-C50C-407E-A947-70E740481C1C}">
                <a14:useLocalDpi xmlns:a14="http://schemas.microsoft.com/office/drawing/2010/main" val="0"/>
              </a:ext>
            </a:extLst>
          </a:blip>
          <a:srcRect l="78293" t="5853" r="2540" b="75931"/>
          <a:stretch/>
        </p:blipFill>
        <p:spPr bwMode="auto">
          <a:xfrm>
            <a:off x="601014" y="2802671"/>
            <a:ext cx="1094570" cy="8308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ágenes de Iconos Empresariales | Vectores, fotos de stock y PSD gratuitos"/>
          <p:cNvPicPr>
            <a:picLocks noChangeAspect="1" noChangeArrowheads="1"/>
          </p:cNvPicPr>
          <p:nvPr/>
        </p:nvPicPr>
        <p:blipFill rotWithShape="1">
          <a:blip r:embed="rId3">
            <a:extLst>
              <a:ext uri="{28A0092B-C50C-407E-A947-70E740481C1C}">
                <a14:useLocalDpi xmlns:a14="http://schemas.microsoft.com/office/drawing/2010/main" val="0"/>
              </a:ext>
            </a:extLst>
          </a:blip>
          <a:srcRect l="23216" t="1372" r="58772" b="73185"/>
          <a:stretch/>
        </p:blipFill>
        <p:spPr bwMode="auto">
          <a:xfrm>
            <a:off x="733812" y="1603150"/>
            <a:ext cx="765304" cy="86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595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4074" t="10930" r="14222" b="10452"/>
          <a:stretch/>
        </p:blipFill>
        <p:spPr>
          <a:xfrm>
            <a:off x="3054772" y="1018231"/>
            <a:ext cx="6036788" cy="3723102"/>
          </a:xfrm>
          <a:prstGeom prst="rect">
            <a:avLst/>
          </a:prstGeom>
        </p:spPr>
      </p:pic>
      <p:sp>
        <p:nvSpPr>
          <p:cNvPr id="3" name="Rectángulo 2"/>
          <p:cNvSpPr/>
          <p:nvPr/>
        </p:nvSpPr>
        <p:spPr>
          <a:xfrm>
            <a:off x="419946" y="166468"/>
            <a:ext cx="7501467" cy="646331"/>
          </a:xfrm>
          <a:prstGeom prst="rect">
            <a:avLst/>
          </a:prstGeom>
        </p:spPr>
        <p:txBody>
          <a:bodyPr wrap="square">
            <a:spAutoFit/>
          </a:bodyPr>
          <a:lstStyle/>
          <a:p>
            <a:r>
              <a:rPr lang="es-CO" b="1"/>
              <a:t>OPCIÓN 1: ADMINISTRAR /APRENDIZ / CONSULTAR APRENDIZ / NÚMERO DE DOCUMENTO - PERMITE VISUALIZAR: </a:t>
            </a:r>
          </a:p>
        </p:txBody>
      </p:sp>
      <p:sp>
        <p:nvSpPr>
          <p:cNvPr id="4" name="Rectángulo 3"/>
          <p:cNvSpPr/>
          <p:nvPr/>
        </p:nvSpPr>
        <p:spPr>
          <a:xfrm>
            <a:off x="505628" y="468726"/>
            <a:ext cx="313945"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 name="CuadroTexto 4"/>
          <p:cNvSpPr txBox="1"/>
          <p:nvPr/>
        </p:nvSpPr>
        <p:spPr>
          <a:xfrm>
            <a:off x="264160" y="1517227"/>
            <a:ext cx="2932853" cy="307777"/>
          </a:xfrm>
          <a:prstGeom prst="rect">
            <a:avLst/>
          </a:prstGeom>
          <a:noFill/>
        </p:spPr>
        <p:txBody>
          <a:bodyPr wrap="square" rtlCol="0">
            <a:spAutoFit/>
          </a:bodyPr>
          <a:lstStyle/>
          <a:p>
            <a:r>
              <a:rPr lang="es-CO" sz="1400"/>
              <a:t>Datos envío carta de fechas </a:t>
            </a:r>
          </a:p>
        </p:txBody>
      </p:sp>
      <p:sp>
        <p:nvSpPr>
          <p:cNvPr id="6" name="CuadroTexto 5"/>
          <p:cNvSpPr txBox="1"/>
          <p:nvPr/>
        </p:nvSpPr>
        <p:spPr>
          <a:xfrm>
            <a:off x="264160" y="2810118"/>
            <a:ext cx="2932853" cy="1384995"/>
          </a:xfrm>
          <a:prstGeom prst="rect">
            <a:avLst/>
          </a:prstGeom>
          <a:noFill/>
        </p:spPr>
        <p:txBody>
          <a:bodyPr wrap="square" rtlCol="0">
            <a:spAutoFit/>
          </a:bodyPr>
          <a:lstStyle/>
          <a:p>
            <a:r>
              <a:rPr lang="es-CO" sz="1200" b="1"/>
              <a:t>Datos del Contrato de Aprendizaje</a:t>
            </a:r>
          </a:p>
          <a:p>
            <a:r>
              <a:rPr lang="es-CO" sz="1200"/>
              <a:t>Estado del Contrato</a:t>
            </a:r>
          </a:p>
          <a:p>
            <a:r>
              <a:rPr lang="es-CO" sz="1200"/>
              <a:t>NIT</a:t>
            </a:r>
          </a:p>
          <a:p>
            <a:r>
              <a:rPr lang="es-CO" sz="1200"/>
              <a:t>Razón Social</a:t>
            </a:r>
          </a:p>
          <a:p>
            <a:r>
              <a:rPr lang="es-CO" sz="1200"/>
              <a:t>Fecha de inicio y fin del Contrato</a:t>
            </a:r>
          </a:p>
          <a:p>
            <a:r>
              <a:rPr lang="es-CO" sz="1200"/>
              <a:t>Información de la EPS y ARL</a:t>
            </a:r>
          </a:p>
          <a:p>
            <a:r>
              <a:rPr lang="es-CO" sz="1200"/>
              <a:t>Registro de suspensiones</a:t>
            </a:r>
          </a:p>
        </p:txBody>
      </p:sp>
      <p:cxnSp>
        <p:nvCxnSpPr>
          <p:cNvPr id="8" name="Conector angular 7"/>
          <p:cNvCxnSpPr/>
          <p:nvPr/>
        </p:nvCxnSpPr>
        <p:spPr>
          <a:xfrm>
            <a:off x="2404533" y="1752729"/>
            <a:ext cx="1016000" cy="277707"/>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 name="Conector angular 9"/>
          <p:cNvCxnSpPr/>
          <p:nvPr/>
        </p:nvCxnSpPr>
        <p:spPr>
          <a:xfrm>
            <a:off x="2333413" y="3422356"/>
            <a:ext cx="1016000" cy="277707"/>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31344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3333" y="189491"/>
            <a:ext cx="7731760" cy="646331"/>
          </a:xfrm>
          <a:prstGeom prst="rect">
            <a:avLst/>
          </a:prstGeom>
        </p:spPr>
        <p:txBody>
          <a:bodyPr wrap="square">
            <a:spAutoFit/>
          </a:bodyPr>
          <a:lstStyle/>
          <a:p>
            <a:r>
              <a:rPr lang="es-CO" b="1"/>
              <a:t>OPCIÓN 2: ADMINISTRAR /APRENDIZ / CONSULTAR POR FICHA / NÚMERO DE FICHA - PERMITE VISUALIZAR: </a:t>
            </a:r>
          </a:p>
        </p:txBody>
      </p:sp>
      <p:sp>
        <p:nvSpPr>
          <p:cNvPr id="3" name="Rectángulo 2"/>
          <p:cNvSpPr/>
          <p:nvPr/>
        </p:nvSpPr>
        <p:spPr>
          <a:xfrm>
            <a:off x="505628" y="491585"/>
            <a:ext cx="252985"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rotWithShape="1">
          <a:blip r:embed="rId2"/>
          <a:srcRect l="667" t="10008" r="1629" b="3737"/>
          <a:stretch/>
        </p:blipFill>
        <p:spPr>
          <a:xfrm>
            <a:off x="1713603" y="1266709"/>
            <a:ext cx="6956263" cy="3454400"/>
          </a:xfrm>
          <a:prstGeom prst="rect">
            <a:avLst/>
          </a:prstGeom>
        </p:spPr>
      </p:pic>
      <p:sp>
        <p:nvSpPr>
          <p:cNvPr id="5" name="CuadroTexto 4"/>
          <p:cNvSpPr txBox="1"/>
          <p:nvPr/>
        </p:nvSpPr>
        <p:spPr>
          <a:xfrm>
            <a:off x="113962" y="1614756"/>
            <a:ext cx="1376172" cy="430887"/>
          </a:xfrm>
          <a:prstGeom prst="rect">
            <a:avLst/>
          </a:prstGeom>
          <a:noFill/>
        </p:spPr>
        <p:txBody>
          <a:bodyPr wrap="square" rtlCol="0">
            <a:spAutoFit/>
          </a:bodyPr>
          <a:lstStyle/>
          <a:p>
            <a:pPr algn="just"/>
            <a:r>
              <a:rPr lang="es-CO" sz="1100"/>
              <a:t>Listado de Aprendices la ficha </a:t>
            </a:r>
          </a:p>
        </p:txBody>
      </p:sp>
      <p:sp>
        <p:nvSpPr>
          <p:cNvPr id="6" name="CuadroTexto 5"/>
          <p:cNvSpPr txBox="1"/>
          <p:nvPr/>
        </p:nvSpPr>
        <p:spPr>
          <a:xfrm>
            <a:off x="63728" y="3453177"/>
            <a:ext cx="1376172" cy="600164"/>
          </a:xfrm>
          <a:prstGeom prst="rect">
            <a:avLst/>
          </a:prstGeom>
          <a:noFill/>
        </p:spPr>
        <p:txBody>
          <a:bodyPr wrap="square" rtlCol="0">
            <a:spAutoFit/>
          </a:bodyPr>
          <a:lstStyle/>
          <a:p>
            <a:pPr algn="just"/>
            <a:r>
              <a:rPr lang="es-CO" sz="1100" b="1"/>
              <a:t>DESCARGAR REPORTE EN EXCEL DE LA FICHA</a:t>
            </a:r>
          </a:p>
        </p:txBody>
      </p:sp>
      <p:cxnSp>
        <p:nvCxnSpPr>
          <p:cNvPr id="8" name="Conector curvado 7"/>
          <p:cNvCxnSpPr>
            <a:stCxn id="6" idx="3"/>
          </p:cNvCxnSpPr>
          <p:nvPr/>
        </p:nvCxnSpPr>
        <p:spPr>
          <a:xfrm flipV="1">
            <a:off x="1439900" y="2810974"/>
            <a:ext cx="6782926" cy="942285"/>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997445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94969" y="271732"/>
            <a:ext cx="6527378" cy="461665"/>
          </a:xfrm>
          <a:prstGeom prst="rect">
            <a:avLst/>
          </a:prstGeom>
          <a:noFill/>
        </p:spPr>
        <p:txBody>
          <a:bodyPr wrap="square" rtlCol="0">
            <a:spAutoFit/>
          </a:bodyPr>
          <a:lstStyle/>
          <a:p>
            <a:r>
              <a:rPr lang="es-CO" sz="2400" b="1"/>
              <a:t>CONSUTAR INFORMACIÓN DE LA EMPRESA</a:t>
            </a:r>
          </a:p>
        </p:txBody>
      </p:sp>
      <p:sp>
        <p:nvSpPr>
          <p:cNvPr id="3" name="Rectángulo 2"/>
          <p:cNvSpPr/>
          <p:nvPr/>
        </p:nvSpPr>
        <p:spPr>
          <a:xfrm>
            <a:off x="512401" y="680905"/>
            <a:ext cx="40929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rotWithShape="1">
          <a:blip r:embed="rId2"/>
          <a:srcRect l="3295" t="6624" r="63408" b="72214"/>
          <a:stretch/>
        </p:blipFill>
        <p:spPr>
          <a:xfrm>
            <a:off x="1178252" y="1684558"/>
            <a:ext cx="6011555" cy="2149149"/>
          </a:xfrm>
          <a:prstGeom prst="rect">
            <a:avLst/>
          </a:prstGeom>
        </p:spPr>
      </p:pic>
      <p:sp>
        <p:nvSpPr>
          <p:cNvPr id="5" name="Rectángulo 4"/>
          <p:cNvSpPr/>
          <p:nvPr/>
        </p:nvSpPr>
        <p:spPr>
          <a:xfrm>
            <a:off x="394969" y="951131"/>
            <a:ext cx="6614161" cy="369332"/>
          </a:xfrm>
          <a:prstGeom prst="rect">
            <a:avLst/>
          </a:prstGeom>
        </p:spPr>
        <p:txBody>
          <a:bodyPr wrap="square">
            <a:spAutoFit/>
          </a:bodyPr>
          <a:lstStyle/>
          <a:p>
            <a:r>
              <a:rPr lang="es-CO"/>
              <a:t>Ruta: Administrar / Empresas / Consultar empresa</a:t>
            </a:r>
          </a:p>
        </p:txBody>
      </p:sp>
    </p:spTree>
    <p:extLst>
      <p:ext uri="{BB962C8B-B14F-4D97-AF65-F5344CB8AC3E}">
        <p14:creationId xmlns:p14="http://schemas.microsoft.com/office/powerpoint/2010/main" val="507987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5630" t="14881" r="18592" b="20198"/>
          <a:stretch/>
        </p:blipFill>
        <p:spPr>
          <a:xfrm>
            <a:off x="2783839" y="1111551"/>
            <a:ext cx="6014720" cy="3339253"/>
          </a:xfrm>
          <a:prstGeom prst="rect">
            <a:avLst/>
          </a:prstGeom>
        </p:spPr>
      </p:pic>
      <p:sp>
        <p:nvSpPr>
          <p:cNvPr id="3" name="CuadroTexto 2"/>
          <p:cNvSpPr txBox="1"/>
          <p:nvPr/>
        </p:nvSpPr>
        <p:spPr>
          <a:xfrm>
            <a:off x="394969" y="271732"/>
            <a:ext cx="6527378" cy="461665"/>
          </a:xfrm>
          <a:prstGeom prst="rect">
            <a:avLst/>
          </a:prstGeom>
          <a:noFill/>
        </p:spPr>
        <p:txBody>
          <a:bodyPr wrap="square" rtlCol="0">
            <a:spAutoFit/>
          </a:bodyPr>
          <a:lstStyle/>
          <a:p>
            <a:r>
              <a:rPr lang="es-CO" sz="2400" b="1"/>
              <a:t>CONSULTAR INFORMACIÓN DE LA EMPRESA</a:t>
            </a:r>
          </a:p>
        </p:txBody>
      </p:sp>
      <p:sp>
        <p:nvSpPr>
          <p:cNvPr id="4" name="Rectángulo 3"/>
          <p:cNvSpPr/>
          <p:nvPr/>
        </p:nvSpPr>
        <p:spPr>
          <a:xfrm>
            <a:off x="470836" y="658045"/>
            <a:ext cx="40929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 name="CuadroTexto 4"/>
          <p:cNvSpPr txBox="1"/>
          <p:nvPr/>
        </p:nvSpPr>
        <p:spPr>
          <a:xfrm>
            <a:off x="277795" y="2181012"/>
            <a:ext cx="2048844" cy="1200329"/>
          </a:xfrm>
          <a:prstGeom prst="rect">
            <a:avLst/>
          </a:prstGeom>
          <a:noFill/>
        </p:spPr>
        <p:txBody>
          <a:bodyPr wrap="square" rtlCol="0">
            <a:spAutoFit/>
          </a:bodyPr>
          <a:lstStyle/>
          <a:p>
            <a:pPr algn="just"/>
            <a:r>
              <a:rPr lang="es-CO"/>
              <a:t>Con el NIT de la empresa podrá visualizar los datos de contacto</a:t>
            </a:r>
          </a:p>
        </p:txBody>
      </p:sp>
      <p:cxnSp>
        <p:nvCxnSpPr>
          <p:cNvPr id="6" name="Conector angular 5"/>
          <p:cNvCxnSpPr/>
          <p:nvPr/>
        </p:nvCxnSpPr>
        <p:spPr>
          <a:xfrm>
            <a:off x="2479039" y="2859069"/>
            <a:ext cx="1016000" cy="277707"/>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99279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102EF38-0FBB-D5BC-EA04-C1BFEAA4C4E3}"/>
              </a:ext>
            </a:extLst>
          </p:cNvPr>
          <p:cNvPicPr>
            <a:picLocks noChangeAspect="1"/>
          </p:cNvPicPr>
          <p:nvPr/>
        </p:nvPicPr>
        <p:blipFill rotWithShape="1">
          <a:blip r:embed="rId2"/>
          <a:srcRect t="33232" r="68972" b="15899"/>
          <a:stretch/>
        </p:blipFill>
        <p:spPr>
          <a:xfrm>
            <a:off x="394969" y="888422"/>
            <a:ext cx="7301345" cy="33666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uadroTexto 3">
            <a:extLst>
              <a:ext uri="{FF2B5EF4-FFF2-40B4-BE49-F238E27FC236}">
                <a16:creationId xmlns:a16="http://schemas.microsoft.com/office/drawing/2014/main" id="{F1393CCB-6FB6-ADC7-CCF0-C37A10548329}"/>
              </a:ext>
            </a:extLst>
          </p:cNvPr>
          <p:cNvSpPr txBox="1"/>
          <p:nvPr/>
        </p:nvSpPr>
        <p:spPr>
          <a:xfrm>
            <a:off x="394968" y="271732"/>
            <a:ext cx="7529831" cy="461665"/>
          </a:xfrm>
          <a:prstGeom prst="rect">
            <a:avLst/>
          </a:prstGeom>
          <a:noFill/>
        </p:spPr>
        <p:txBody>
          <a:bodyPr wrap="square" rtlCol="0">
            <a:spAutoFit/>
          </a:bodyPr>
          <a:lstStyle/>
          <a:p>
            <a:r>
              <a:rPr lang="es-CO" sz="2400" b="1"/>
              <a:t>ALERTA SOFÍA PLUS – APROBAR JUICIO DE EVALUACIÓN </a:t>
            </a:r>
          </a:p>
        </p:txBody>
      </p:sp>
      <p:sp>
        <p:nvSpPr>
          <p:cNvPr id="5" name="Rectángulo 4">
            <a:extLst>
              <a:ext uri="{FF2B5EF4-FFF2-40B4-BE49-F238E27FC236}">
                <a16:creationId xmlns:a16="http://schemas.microsoft.com/office/drawing/2014/main" id="{FAAE6264-7348-E997-29DA-5CF8A06DBED5}"/>
              </a:ext>
            </a:extLst>
          </p:cNvPr>
          <p:cNvSpPr/>
          <p:nvPr/>
        </p:nvSpPr>
        <p:spPr>
          <a:xfrm>
            <a:off x="526255" y="630290"/>
            <a:ext cx="40929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33937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74361" y="121085"/>
            <a:ext cx="8006315" cy="553998"/>
          </a:xfrm>
          <a:prstGeom prst="rect">
            <a:avLst/>
          </a:prstGeom>
          <a:noFill/>
        </p:spPr>
        <p:txBody>
          <a:bodyPr wrap="square" rtlCol="0">
            <a:spAutoFit/>
          </a:bodyPr>
          <a:lstStyle/>
          <a:p>
            <a:r>
              <a:rPr lang="es-ES" sz="3000" b="1"/>
              <a:t>Visita nuestro Blog: </a:t>
            </a:r>
            <a:r>
              <a:rPr lang="es-ES" sz="3000" b="1">
                <a:solidFill>
                  <a:schemeClr val="bg1"/>
                </a:solidFill>
              </a:rPr>
              <a:t>:</a:t>
            </a:r>
          </a:p>
        </p:txBody>
      </p:sp>
      <p:sp>
        <p:nvSpPr>
          <p:cNvPr id="8" name="Rectángulo 7"/>
          <p:cNvSpPr/>
          <p:nvPr/>
        </p:nvSpPr>
        <p:spPr>
          <a:xfrm>
            <a:off x="312272" y="616416"/>
            <a:ext cx="40929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0FEE5E76-D99C-46E7-BB45-FEF04C615F59}"/>
              </a:ext>
            </a:extLst>
          </p:cNvPr>
          <p:cNvPicPr>
            <a:picLocks noChangeAspect="1"/>
          </p:cNvPicPr>
          <p:nvPr/>
        </p:nvPicPr>
        <p:blipFill rotWithShape="1">
          <a:blip r:embed="rId2"/>
          <a:srcRect l="18603" t="13071" r="19338" b="27452"/>
          <a:stretch/>
        </p:blipFill>
        <p:spPr>
          <a:xfrm>
            <a:off x="853888" y="1069040"/>
            <a:ext cx="6735118" cy="3630899"/>
          </a:xfrm>
          <a:prstGeom prst="rect">
            <a:avLst/>
          </a:prstGeom>
        </p:spPr>
      </p:pic>
      <p:cxnSp>
        <p:nvCxnSpPr>
          <p:cNvPr id="9" name="Conector recto de flecha 8">
            <a:extLst>
              <a:ext uri="{FF2B5EF4-FFF2-40B4-BE49-F238E27FC236}">
                <a16:creationId xmlns:a16="http://schemas.microsoft.com/office/drawing/2014/main" id="{A8C81A98-4262-4B02-A4CF-660D5A182920}"/>
              </a:ext>
            </a:extLst>
          </p:cNvPr>
          <p:cNvCxnSpPr>
            <a:cxnSpLocks/>
          </p:cNvCxnSpPr>
          <p:nvPr/>
        </p:nvCxnSpPr>
        <p:spPr>
          <a:xfrm>
            <a:off x="4679577" y="2111948"/>
            <a:ext cx="0" cy="324249"/>
          </a:xfrm>
          <a:prstGeom prst="straightConnector1">
            <a:avLst/>
          </a:prstGeom>
          <a:ln>
            <a:solidFill>
              <a:srgbClr val="E94F25"/>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96085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AQ Preguntas Frecuentes - ESEA - Maestrías Virtuales">
            <a:extLst>
              <a:ext uri="{FF2B5EF4-FFF2-40B4-BE49-F238E27FC236}">
                <a16:creationId xmlns:a16="http://schemas.microsoft.com/office/drawing/2014/main" id="{A25CBE02-B8E8-4075-B424-AFD35D07D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712" y="583636"/>
            <a:ext cx="2526982" cy="413878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54EA5DFD-6028-4808-B285-B6260E1978CE}"/>
              </a:ext>
            </a:extLst>
          </p:cNvPr>
          <p:cNvSpPr txBox="1"/>
          <p:nvPr/>
        </p:nvSpPr>
        <p:spPr>
          <a:xfrm>
            <a:off x="3901638" y="1871792"/>
            <a:ext cx="3395186" cy="1938992"/>
          </a:xfrm>
          <a:prstGeom prst="rect">
            <a:avLst/>
          </a:prstGeom>
          <a:noFill/>
        </p:spPr>
        <p:txBody>
          <a:bodyPr wrap="square" rtlCol="0">
            <a:spAutoFit/>
          </a:bodyPr>
          <a:lstStyle/>
          <a:p>
            <a:r>
              <a:rPr lang="es-ES" sz="6000" b="1"/>
              <a:t>Preguntas </a:t>
            </a:r>
            <a:r>
              <a:rPr lang="es-ES" sz="6000" b="1">
                <a:solidFill>
                  <a:schemeClr val="bg1"/>
                </a:solidFill>
              </a:rPr>
              <a:t>:</a:t>
            </a:r>
          </a:p>
        </p:txBody>
      </p:sp>
    </p:spTree>
    <p:extLst>
      <p:ext uri="{BB962C8B-B14F-4D97-AF65-F5344CB8AC3E}">
        <p14:creationId xmlns:p14="http://schemas.microsoft.com/office/powerpoint/2010/main" val="1487983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D515CA5-637A-4B53-A0F4-46A8D06EEF5B}"/>
              </a:ext>
            </a:extLst>
          </p:cNvPr>
          <p:cNvSpPr/>
          <p:nvPr/>
        </p:nvSpPr>
        <p:spPr>
          <a:xfrm>
            <a:off x="718584" y="3185726"/>
            <a:ext cx="7872966" cy="1384995"/>
          </a:xfrm>
          <a:prstGeom prst="rect">
            <a:avLst/>
          </a:prstGeom>
        </p:spPr>
        <p:txBody>
          <a:bodyPr wrap="square">
            <a:spAutoFit/>
          </a:bodyPr>
          <a:lstStyle/>
          <a:p>
            <a:pPr algn="ctr"/>
            <a:r>
              <a:rPr lang="it-IT" sz="1400">
                <a:solidFill>
                  <a:schemeClr val="bg1"/>
                </a:solidFill>
              </a:rPr>
              <a:t>contratodeaprendizajecsf@sena.edu.co </a:t>
            </a:r>
          </a:p>
          <a:p>
            <a:pPr algn="ctr"/>
            <a:r>
              <a:rPr lang="es-CO" sz="1400">
                <a:solidFill>
                  <a:schemeClr val="bg1"/>
                </a:solidFill>
              </a:rPr>
              <a:t>546 16 00 Ext. 14652, </a:t>
            </a:r>
            <a:r>
              <a:rPr lang="es-CO" sz="1400">
                <a:solidFill>
                  <a:schemeClr val="bg1"/>
                </a:solidFill>
                <a:latin typeface="Calibri" panose="020F0502020204030204" pitchFamily="34" charset="0"/>
                <a:ea typeface="Calibri" panose="020F0502020204030204" pitchFamily="34" charset="0"/>
                <a:cs typeface="Times New Roman" panose="02020603050405020304" pitchFamily="18" charset="0"/>
              </a:rPr>
              <a:t>12133, 13506, 14730, 14732.</a:t>
            </a:r>
            <a:endParaRPr lang="es-CO" sz="1400">
              <a:solidFill>
                <a:schemeClr val="bg1"/>
              </a:solidFill>
            </a:endParaRPr>
          </a:p>
          <a:p>
            <a:pPr algn="ctr"/>
            <a:endParaRPr lang="es-CO" sz="1400"/>
          </a:p>
          <a:p>
            <a:pPr algn="ctr"/>
            <a:endParaRPr lang="es-CO" sz="1400"/>
          </a:p>
          <a:p>
            <a:pPr algn="ctr"/>
            <a:endParaRPr lang="es-CO" sz="1400"/>
          </a:p>
          <a:p>
            <a:pPr algn="ctr"/>
            <a:endParaRPr lang="es-CO" sz="1400">
              <a:solidFill>
                <a:schemeClr val="bg1"/>
              </a:solidFill>
            </a:endParaRPr>
          </a:p>
        </p:txBody>
      </p:sp>
    </p:spTree>
    <p:extLst>
      <p:ext uri="{BB962C8B-B14F-4D97-AF65-F5344CB8AC3E}">
        <p14:creationId xmlns:p14="http://schemas.microsoft.com/office/powerpoint/2010/main" val="3929249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a:extLst>
              <a:ext uri="{FF2B5EF4-FFF2-40B4-BE49-F238E27FC236}">
                <a16:creationId xmlns:a16="http://schemas.microsoft.com/office/drawing/2014/main" id="{F46E51FD-980B-4CD4-8672-D1B14AED4D54}"/>
              </a:ext>
            </a:extLst>
          </p:cNvPr>
          <p:cNvSpPr txBox="1"/>
          <p:nvPr/>
        </p:nvSpPr>
        <p:spPr>
          <a:xfrm>
            <a:off x="554324" y="225949"/>
            <a:ext cx="6323126" cy="43043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Autofit/>
          </a:bodyPr>
          <a:lstStyle>
            <a:lvl1pPr marL="38100" marR="38100" indent="12700">
              <a:lnSpc>
                <a:spcPct val="80000"/>
              </a:lnSpc>
              <a:spcBef>
                <a:spcPts val="100"/>
              </a:spcBef>
              <a:defRPr sz="10000">
                <a:solidFill>
                  <a:srgbClr val="434343"/>
                </a:solidFill>
                <a:latin typeface="Calibri"/>
                <a:ea typeface="Calibri"/>
                <a:cs typeface="Calibri"/>
                <a:sym typeface="Calibri"/>
              </a:defRPr>
            </a:lvl1pPr>
          </a:lstStyle>
          <a:p>
            <a:r>
              <a:rPr lang="es-CO" sz="2800" b="1">
                <a:latin typeface="Calibri" panose="020F0502020204030204" pitchFamily="34" charset="0"/>
              </a:rPr>
              <a:t>Apoyo de Sostenimiento</a:t>
            </a:r>
          </a:p>
        </p:txBody>
      </p:sp>
      <p:sp>
        <p:nvSpPr>
          <p:cNvPr id="4" name="Rectángulo">
            <a:extLst>
              <a:ext uri="{FF2B5EF4-FFF2-40B4-BE49-F238E27FC236}">
                <a16:creationId xmlns:a16="http://schemas.microsoft.com/office/drawing/2014/main" id="{C5CE0E21-A391-4C56-B74E-570E6A12363A}"/>
              </a:ext>
            </a:extLst>
          </p:cNvPr>
          <p:cNvSpPr/>
          <p:nvPr/>
        </p:nvSpPr>
        <p:spPr>
          <a:xfrm>
            <a:off x="672353" y="604059"/>
            <a:ext cx="334081" cy="45719"/>
          </a:xfrm>
          <a:prstGeom prst="rect">
            <a:avLst/>
          </a:prstGeom>
          <a:solidFill>
            <a:srgbClr val="FC672D"/>
          </a:solidFill>
          <a:ln w="12700">
            <a:miter lim="400000"/>
          </a:ln>
        </p:spPr>
        <p:txBody>
          <a:bodyPr lIns="71437" tIns="71437" rIns="71437" bIns="71437" anchor="ctr"/>
          <a:lstStyle/>
          <a:p>
            <a:pPr>
              <a:defRPr sz="3400" b="0">
                <a:latin typeface="+mn-lt"/>
                <a:ea typeface="+mn-ea"/>
                <a:cs typeface="+mn-cs"/>
                <a:sym typeface="Helvetica Neue Medium"/>
              </a:defRPr>
            </a:pPr>
            <a:endParaRPr sz="2800">
              <a:solidFill>
                <a:srgbClr val="FFFFFF"/>
              </a:solidFill>
              <a:latin typeface="Calibri" panose="020F0502020204030204" pitchFamily="34" charset="0"/>
              <a:sym typeface="Helvetica Neue Medium"/>
            </a:endParaRPr>
          </a:p>
        </p:txBody>
      </p:sp>
      <p:sp>
        <p:nvSpPr>
          <p:cNvPr id="5" name="Rectángulo 4"/>
          <p:cNvSpPr/>
          <p:nvPr/>
        </p:nvSpPr>
        <p:spPr>
          <a:xfrm>
            <a:off x="2498124" y="1370859"/>
            <a:ext cx="6333055" cy="3170099"/>
          </a:xfrm>
          <a:prstGeom prst="rect">
            <a:avLst/>
          </a:prstGeom>
        </p:spPr>
        <p:txBody>
          <a:bodyPr wrap="square">
            <a:spAutoFit/>
          </a:bodyPr>
          <a:lstStyle/>
          <a:p>
            <a:pPr marL="285750" lvl="0" indent="-285750" algn="just">
              <a:buFont typeface="Wingdings" panose="05000000000000000000" pitchFamily="2" charset="2"/>
              <a:buChar char="§"/>
            </a:pPr>
            <a:r>
              <a:rPr lang="es-ES_tradnl" sz="2000">
                <a:solidFill>
                  <a:srgbClr val="434343"/>
                </a:solidFill>
                <a:ea typeface="Calibri"/>
                <a:cs typeface="Calibri"/>
                <a:sym typeface="Calibri"/>
              </a:rPr>
              <a:t>Etapa Lectiva: Apoyo de Sostenimiento </a:t>
            </a:r>
            <a:r>
              <a:rPr lang="es-ES_tradnl" sz="2000" b="1">
                <a:solidFill>
                  <a:schemeClr val="accent6">
                    <a:lumMod val="75000"/>
                  </a:schemeClr>
                </a:solidFill>
                <a:ea typeface="Calibri"/>
                <a:cs typeface="Calibri"/>
                <a:sym typeface="Calibri"/>
              </a:rPr>
              <a:t> (50% SMLV + EPS).</a:t>
            </a:r>
            <a:endParaRPr lang="es-CO" sz="2000" b="1">
              <a:solidFill>
                <a:schemeClr val="accent6">
                  <a:lumMod val="75000"/>
                </a:schemeClr>
              </a:solidFill>
            </a:endParaRPr>
          </a:p>
          <a:p>
            <a:pPr marL="285750" lvl="0" indent="-285750" algn="just">
              <a:buFont typeface="Wingdings" panose="05000000000000000000" pitchFamily="2" charset="2"/>
              <a:buChar char="§"/>
            </a:pPr>
            <a:endParaRPr lang="es-ES_tradnl" sz="2000">
              <a:solidFill>
                <a:srgbClr val="434343"/>
              </a:solidFill>
              <a:ea typeface="Calibri"/>
              <a:cs typeface="Calibri"/>
              <a:sym typeface="Calibri"/>
            </a:endParaRPr>
          </a:p>
          <a:p>
            <a:pPr marL="285750" lvl="0" indent="-285750" algn="just">
              <a:buFont typeface="Wingdings" panose="05000000000000000000" pitchFamily="2" charset="2"/>
              <a:buChar char="§"/>
            </a:pPr>
            <a:r>
              <a:rPr lang="es-ES_tradnl" sz="2000">
                <a:solidFill>
                  <a:srgbClr val="434343"/>
                </a:solidFill>
                <a:ea typeface="Calibri"/>
                <a:cs typeface="Calibri"/>
                <a:sym typeface="Calibri"/>
              </a:rPr>
              <a:t>Etapa Productiva: Apoyo de Sostenimiento</a:t>
            </a:r>
            <a:r>
              <a:rPr lang="es-ES_tradnl" sz="2000" b="1">
                <a:solidFill>
                  <a:schemeClr val="accent6">
                    <a:lumMod val="75000"/>
                  </a:schemeClr>
                </a:solidFill>
                <a:ea typeface="Calibri"/>
                <a:cs typeface="Calibri"/>
                <a:sym typeface="Calibri"/>
              </a:rPr>
              <a:t>  (75% SMLV  + EPS + ARL).</a:t>
            </a:r>
          </a:p>
          <a:p>
            <a:pPr marL="285750" lvl="0" indent="-285750" algn="just">
              <a:buFont typeface="Wingdings" panose="05000000000000000000" pitchFamily="2" charset="2"/>
              <a:buChar char="§"/>
            </a:pPr>
            <a:endParaRPr lang="es-ES_tradnl" sz="2000" b="1">
              <a:solidFill>
                <a:schemeClr val="accent6">
                  <a:lumMod val="75000"/>
                </a:schemeClr>
              </a:solidFill>
              <a:ea typeface="Calibri"/>
              <a:cs typeface="Calibri"/>
              <a:sym typeface="Calibri"/>
            </a:endParaRPr>
          </a:p>
          <a:p>
            <a:pPr marL="285750" lvl="0" indent="-285750" algn="just">
              <a:buFont typeface="Wingdings" panose="05000000000000000000" pitchFamily="2" charset="2"/>
              <a:buChar char="§"/>
            </a:pPr>
            <a:r>
              <a:rPr lang="es-ES_tradnl" sz="2000">
                <a:solidFill>
                  <a:srgbClr val="434343"/>
                </a:solidFill>
                <a:ea typeface="Calibri"/>
                <a:cs typeface="Calibri"/>
                <a:sym typeface="Calibri"/>
              </a:rPr>
              <a:t>Si la tasa de desempleo del año anterior es menor a 10% se deberá cancelar en etapa productiva el 100% del SMLV + EPS + ARL). </a:t>
            </a:r>
          </a:p>
          <a:p>
            <a:pPr lvl="0" algn="just"/>
            <a:endParaRPr lang="es-ES_tradnl" sz="2000">
              <a:solidFill>
                <a:srgbClr val="434343"/>
              </a:solidFill>
              <a:ea typeface="Calibri"/>
              <a:cs typeface="Calibri"/>
              <a:sym typeface="Calibri"/>
            </a:endParaRPr>
          </a:p>
        </p:txBody>
      </p:sp>
      <p:pic>
        <p:nvPicPr>
          <p:cNvPr id="6" name="Picture 4" descr="Colección De Iconos De Concepto De Diseño Plano Ilustración del Vector -  Ilustración de concepto, plano: 178194599"/>
          <p:cNvPicPr>
            <a:picLocks noChangeAspect="1" noChangeArrowheads="1"/>
          </p:cNvPicPr>
          <p:nvPr/>
        </p:nvPicPr>
        <p:blipFill rotWithShape="1">
          <a:blip r:embed="rId2">
            <a:extLst>
              <a:ext uri="{28A0092B-C50C-407E-A947-70E740481C1C}">
                <a14:useLocalDpi xmlns:a14="http://schemas.microsoft.com/office/drawing/2010/main" val="0"/>
              </a:ext>
            </a:extLst>
          </a:blip>
          <a:srcRect l="24185" t="61664" r="47601" b="16863"/>
          <a:stretch/>
        </p:blipFill>
        <p:spPr bwMode="auto">
          <a:xfrm>
            <a:off x="696246" y="1594050"/>
            <a:ext cx="1606615" cy="8834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olección De Iconos De Concepto De Diseño Plano Ilustración del Vector -  Ilustración de concepto, plano: 178194599"/>
          <p:cNvPicPr>
            <a:picLocks noChangeAspect="1" noChangeArrowheads="1"/>
          </p:cNvPicPr>
          <p:nvPr/>
        </p:nvPicPr>
        <p:blipFill rotWithShape="1">
          <a:blip r:embed="rId2">
            <a:extLst>
              <a:ext uri="{28A0092B-C50C-407E-A947-70E740481C1C}">
                <a14:useLocalDpi xmlns:a14="http://schemas.microsoft.com/office/drawing/2010/main" val="0"/>
              </a:ext>
            </a:extLst>
          </a:blip>
          <a:srcRect l="50591" t="59643" r="7630" b="16404"/>
          <a:stretch/>
        </p:blipFill>
        <p:spPr bwMode="auto">
          <a:xfrm>
            <a:off x="573121" y="3308351"/>
            <a:ext cx="1852863" cy="76752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EBF7620-66EB-4756-BE65-2D5D8282816F}"/>
              </a:ext>
            </a:extLst>
          </p:cNvPr>
          <p:cNvSpPr txBox="1"/>
          <p:nvPr/>
        </p:nvSpPr>
        <p:spPr>
          <a:xfrm>
            <a:off x="4152916" y="4659405"/>
            <a:ext cx="4991084" cy="369332"/>
          </a:xfrm>
          <a:prstGeom prst="rect">
            <a:avLst/>
          </a:prstGeom>
          <a:noFill/>
        </p:spPr>
        <p:txBody>
          <a:bodyPr wrap="square" rtlCol="0">
            <a:spAutoFit/>
          </a:bodyPr>
          <a:lstStyle/>
          <a:p>
            <a:r>
              <a:rPr lang="es-ES" u="sng">
                <a:solidFill>
                  <a:schemeClr val="tx2"/>
                </a:solidFill>
              </a:rPr>
              <a:t>Verificar con la empresa fechas y medio de pago.</a:t>
            </a:r>
            <a:endParaRPr lang="es-CO" u="sng">
              <a:solidFill>
                <a:schemeClr val="tx2"/>
              </a:solidFill>
            </a:endParaRPr>
          </a:p>
        </p:txBody>
      </p:sp>
    </p:spTree>
    <p:extLst>
      <p:ext uri="{BB962C8B-B14F-4D97-AF65-F5344CB8AC3E}">
        <p14:creationId xmlns:p14="http://schemas.microsoft.com/office/powerpoint/2010/main" val="2961656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a:extLst>
              <a:ext uri="{FF2B5EF4-FFF2-40B4-BE49-F238E27FC236}">
                <a16:creationId xmlns:a16="http://schemas.microsoft.com/office/drawing/2014/main" id="{F46E51FD-980B-4CD4-8672-D1B14AED4D54}"/>
              </a:ext>
            </a:extLst>
          </p:cNvPr>
          <p:cNvSpPr txBox="1"/>
          <p:nvPr/>
        </p:nvSpPr>
        <p:spPr>
          <a:xfrm>
            <a:off x="291752" y="331921"/>
            <a:ext cx="7718231" cy="43043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Autofit/>
          </a:bodyPr>
          <a:lstStyle>
            <a:lvl1pPr marL="38100" marR="38100" indent="12700">
              <a:lnSpc>
                <a:spcPct val="80000"/>
              </a:lnSpc>
              <a:spcBef>
                <a:spcPts val="100"/>
              </a:spcBef>
              <a:defRPr sz="10000">
                <a:solidFill>
                  <a:srgbClr val="434343"/>
                </a:solidFill>
                <a:latin typeface="Calibri"/>
                <a:ea typeface="Calibri"/>
                <a:cs typeface="Calibri"/>
                <a:sym typeface="Calibri"/>
              </a:defRPr>
            </a:lvl1pPr>
          </a:lstStyle>
          <a:p>
            <a:r>
              <a:rPr lang="es-CO" sz="2800" b="1">
                <a:latin typeface="+mn-lt"/>
                <a:cs typeface="Arial" panose="020B0604020202020204" pitchFamily="34" charset="0"/>
              </a:rPr>
              <a:t>Prohibiciones Reglamento Aprendiz SENA </a:t>
            </a:r>
            <a:endParaRPr lang="es-CO" sz="600" b="1">
              <a:latin typeface="+mn-lt"/>
              <a:cs typeface="Arial" panose="020B0604020202020204" pitchFamily="34" charset="0"/>
            </a:endParaRPr>
          </a:p>
        </p:txBody>
      </p:sp>
      <p:sp>
        <p:nvSpPr>
          <p:cNvPr id="3" name="Rectángulo 2"/>
          <p:cNvSpPr/>
          <p:nvPr/>
        </p:nvSpPr>
        <p:spPr>
          <a:xfrm>
            <a:off x="207531" y="1005211"/>
            <a:ext cx="8611616" cy="4278094"/>
          </a:xfrm>
          <a:prstGeom prst="rect">
            <a:avLst/>
          </a:prstGeom>
        </p:spPr>
        <p:txBody>
          <a:bodyPr wrap="square">
            <a:spAutoFit/>
          </a:bodyPr>
          <a:lstStyle/>
          <a:p>
            <a:pPr marL="285750" lvl="0" indent="-285750" algn="just">
              <a:buClr>
                <a:srgbClr val="92D050"/>
              </a:buClr>
              <a:buSzPts val="1900"/>
              <a:buFont typeface="Arial"/>
              <a:buChar char="•"/>
            </a:pPr>
            <a:r>
              <a:rPr lang="es-CO" sz="1600"/>
              <a:t>Terminar unilateralmente el contrato de aprendizaje, sin el visto bueno del empleador y del SENA.</a:t>
            </a:r>
            <a:r>
              <a:rPr lang="es-CO" sz="1600" b="1">
                <a:solidFill>
                  <a:schemeClr val="dk1"/>
                </a:solidFill>
                <a:ea typeface="Calibri"/>
                <a:cs typeface="Calibri"/>
                <a:sym typeface="Calibri"/>
              </a:rPr>
              <a:t> </a:t>
            </a:r>
            <a:br>
              <a:rPr lang="es-CO" sz="1600">
                <a:solidFill>
                  <a:schemeClr val="dk1"/>
                </a:solidFill>
                <a:ea typeface="Calibri"/>
                <a:cs typeface="Calibri"/>
                <a:sym typeface="Calibri"/>
              </a:rPr>
            </a:br>
            <a:r>
              <a:rPr lang="es-CO" sz="1600" b="1">
                <a:solidFill>
                  <a:schemeClr val="accent6">
                    <a:lumMod val="75000"/>
                  </a:schemeClr>
                </a:solidFill>
                <a:ea typeface="Calibri"/>
                <a:cs typeface="Calibri"/>
                <a:sym typeface="Calibri"/>
              </a:rPr>
              <a:t>Capítulo IV Artículo 10 Numeral 2.</a:t>
            </a:r>
          </a:p>
          <a:p>
            <a:pPr marL="285750" lvl="0" indent="-285750" algn="just">
              <a:buClr>
                <a:srgbClr val="92D050"/>
              </a:buClr>
              <a:buSzPts val="1900"/>
              <a:buFont typeface="Arial"/>
              <a:buChar char="•"/>
            </a:pPr>
            <a:endParaRPr lang="es-CO" sz="1600" b="1">
              <a:solidFill>
                <a:schemeClr val="accent6">
                  <a:lumMod val="75000"/>
                </a:schemeClr>
              </a:solidFill>
              <a:sym typeface="Calibri"/>
            </a:endParaRPr>
          </a:p>
          <a:p>
            <a:pPr marL="285750" lvl="0" indent="-285750" algn="just">
              <a:buClr>
                <a:srgbClr val="92D050"/>
              </a:buClr>
              <a:buSzPts val="1900"/>
              <a:buFont typeface="Arial"/>
              <a:buChar char="•"/>
            </a:pPr>
            <a:r>
              <a:rPr lang="es-CO" sz="1600"/>
              <a:t>Incumplir con las entrevistas o procesos de selección a los que ha sido citado por las empresas patrocinadoras para la consecución de su contrato de aprendizaje.</a:t>
            </a:r>
            <a:br>
              <a:rPr lang="es-CO" sz="1600">
                <a:solidFill>
                  <a:schemeClr val="dk1"/>
                </a:solidFill>
                <a:ea typeface="Calibri"/>
                <a:cs typeface="Calibri"/>
                <a:sym typeface="Calibri"/>
              </a:rPr>
            </a:br>
            <a:r>
              <a:rPr lang="es-CO" sz="1600" b="1">
                <a:solidFill>
                  <a:schemeClr val="accent6">
                    <a:lumMod val="75000"/>
                  </a:schemeClr>
                </a:solidFill>
                <a:ea typeface="Calibri"/>
                <a:cs typeface="Calibri"/>
                <a:sym typeface="Calibri"/>
              </a:rPr>
              <a:t>Capítulo IV Artículo 10 Numeral 26. </a:t>
            </a:r>
          </a:p>
          <a:p>
            <a:pPr marL="285750" lvl="0" indent="-285750" algn="just">
              <a:buClr>
                <a:srgbClr val="92D050"/>
              </a:buClr>
              <a:buSzPts val="1900"/>
              <a:buFont typeface="Arial"/>
              <a:buChar char="•"/>
            </a:pPr>
            <a:endParaRPr lang="es-CO" sz="1600" b="1">
              <a:solidFill>
                <a:schemeClr val="accent6">
                  <a:lumMod val="75000"/>
                </a:schemeClr>
              </a:solidFill>
              <a:sym typeface="Calibri"/>
            </a:endParaRPr>
          </a:p>
          <a:p>
            <a:pPr marL="285750" lvl="0" indent="-285750" algn="just">
              <a:buClr>
                <a:srgbClr val="92D050"/>
              </a:buClr>
              <a:buSzPts val="1900"/>
              <a:buFont typeface="Arial"/>
              <a:buChar char="•"/>
            </a:pPr>
            <a:r>
              <a:rPr lang="es-CO" sz="1600"/>
              <a:t>Cometer faltas en el desarrollo del contrato de aprendizaje que originen la finalización unilateral del contrato por parte de la empresa patrocinadora con justa causa y agotado el debido proceso.</a:t>
            </a:r>
          </a:p>
          <a:p>
            <a:pPr algn="just">
              <a:buClr>
                <a:srgbClr val="92D050"/>
              </a:buClr>
              <a:buSzPts val="1900"/>
            </a:pPr>
            <a:r>
              <a:rPr lang="es-CO" sz="1600" b="1">
                <a:solidFill>
                  <a:schemeClr val="accent6">
                    <a:lumMod val="75000"/>
                  </a:schemeClr>
                </a:solidFill>
                <a:ea typeface="Calibri"/>
                <a:cs typeface="Calibri"/>
                <a:sym typeface="Calibri"/>
              </a:rPr>
              <a:t>      Capítulo IV Artículo 10 Numeral 27. </a:t>
            </a:r>
          </a:p>
          <a:p>
            <a:pPr algn="just">
              <a:buClr>
                <a:srgbClr val="92D050"/>
              </a:buClr>
              <a:buSzPts val="1900"/>
            </a:pPr>
            <a:endParaRPr lang="es-CO" sz="1600" b="1">
              <a:solidFill>
                <a:schemeClr val="accent6">
                  <a:lumMod val="75000"/>
                </a:schemeClr>
              </a:solidFill>
              <a:ea typeface="Calibri"/>
              <a:cs typeface="Calibri"/>
              <a:sym typeface="Calibri"/>
            </a:endParaRPr>
          </a:p>
          <a:p>
            <a:pPr marL="342900" indent="-342900" algn="just">
              <a:buClr>
                <a:srgbClr val="92D050"/>
              </a:buClr>
              <a:buSzPts val="1900"/>
              <a:buFont typeface="Arial" panose="020B0604020202020204" pitchFamily="34" charset="0"/>
              <a:buChar char="•"/>
            </a:pPr>
            <a:r>
              <a:rPr lang="es-CO" sz="1600"/>
              <a:t>Firmar contratos de aprendizaje sin realizar la gestión a través del Sistema Gestión Virtual de Aprendices, o sin encontrarse registrado en dicha plataforma.</a:t>
            </a:r>
            <a:br>
              <a:rPr lang="es-CO" sz="1600" b="1">
                <a:solidFill>
                  <a:schemeClr val="dk1"/>
                </a:solidFill>
                <a:ea typeface="Calibri"/>
                <a:cs typeface="Calibri"/>
                <a:sym typeface="Calibri"/>
              </a:rPr>
            </a:br>
            <a:r>
              <a:rPr lang="es-CO" sz="1600" b="1">
                <a:solidFill>
                  <a:schemeClr val="accent6">
                    <a:lumMod val="75000"/>
                  </a:schemeClr>
                </a:solidFill>
                <a:ea typeface="Calibri"/>
                <a:cs typeface="Calibri"/>
                <a:sym typeface="Calibri"/>
              </a:rPr>
              <a:t>Capítulo IV Artículo 10 Numeral 28. </a:t>
            </a:r>
          </a:p>
          <a:p>
            <a:pPr algn="just">
              <a:buClr>
                <a:srgbClr val="92D050"/>
              </a:buClr>
              <a:buSzPts val="1900"/>
            </a:pPr>
            <a:endParaRPr lang="es-CO" sz="1600" b="1">
              <a:solidFill>
                <a:schemeClr val="accent6">
                  <a:lumMod val="75000"/>
                </a:schemeClr>
              </a:solidFill>
              <a:ea typeface="Calibri"/>
              <a:cs typeface="Calibri"/>
              <a:sym typeface="Calibri"/>
            </a:endParaRPr>
          </a:p>
          <a:p>
            <a:pPr marL="285750" lvl="0" indent="-285750" algn="just">
              <a:buClr>
                <a:srgbClr val="92D050"/>
              </a:buClr>
              <a:buSzPts val="1900"/>
              <a:buFont typeface="Arial"/>
              <a:buChar char="•"/>
            </a:pPr>
            <a:endParaRPr lang="es-CO" sz="1600" b="1">
              <a:solidFill>
                <a:schemeClr val="accent6">
                  <a:lumMod val="75000"/>
                </a:schemeClr>
              </a:solidFill>
              <a:ea typeface="Calibri"/>
              <a:cs typeface="Calibri"/>
              <a:sym typeface="Calibri"/>
            </a:endParaRPr>
          </a:p>
          <a:p>
            <a:pPr lvl="0" algn="just">
              <a:buClr>
                <a:srgbClr val="92D050"/>
              </a:buClr>
              <a:buSzPts val="1900"/>
            </a:pPr>
            <a:endParaRPr lang="es-CO" sz="1600" b="1">
              <a:solidFill>
                <a:schemeClr val="accent6">
                  <a:lumMod val="75000"/>
                </a:schemeClr>
              </a:solidFill>
              <a:ea typeface="Calibri"/>
              <a:cs typeface="Calibri"/>
              <a:sym typeface="Calibri"/>
            </a:endParaRPr>
          </a:p>
        </p:txBody>
      </p:sp>
      <p:sp>
        <p:nvSpPr>
          <p:cNvPr id="4" name="Rectángulo">
            <a:extLst>
              <a:ext uri="{FF2B5EF4-FFF2-40B4-BE49-F238E27FC236}">
                <a16:creationId xmlns:a16="http://schemas.microsoft.com/office/drawing/2014/main" id="{C5CE0E21-A391-4C56-B74E-570E6A12363A}"/>
              </a:ext>
            </a:extLst>
          </p:cNvPr>
          <p:cNvSpPr/>
          <p:nvPr/>
        </p:nvSpPr>
        <p:spPr>
          <a:xfrm>
            <a:off x="423922" y="670920"/>
            <a:ext cx="317296" cy="45719"/>
          </a:xfrm>
          <a:prstGeom prst="rect">
            <a:avLst/>
          </a:prstGeom>
          <a:solidFill>
            <a:srgbClr val="FC672D"/>
          </a:solidFill>
          <a:ln w="12700">
            <a:miter lim="400000"/>
          </a:ln>
        </p:spPr>
        <p:txBody>
          <a:bodyPr lIns="71437" tIns="71437" rIns="71437" bIns="71437" anchor="ctr"/>
          <a:lstStyle/>
          <a:p>
            <a:pPr>
              <a:defRPr sz="3400" b="0">
                <a:latin typeface="+mn-lt"/>
                <a:ea typeface="+mn-ea"/>
                <a:cs typeface="+mn-cs"/>
                <a:sym typeface="Helvetica Neue Medium"/>
              </a:defRPr>
            </a:pPr>
            <a:endParaRPr sz="2800">
              <a:solidFill>
                <a:srgbClr val="FFFFFF"/>
              </a:solidFill>
              <a:latin typeface="Calibri" panose="020F0502020204030204" pitchFamily="34" charset="0"/>
              <a:sym typeface="Helvetica Neue Medium"/>
            </a:endParaRPr>
          </a:p>
        </p:txBody>
      </p:sp>
    </p:spTree>
    <p:extLst>
      <p:ext uri="{BB962C8B-B14F-4D97-AF65-F5344CB8AC3E}">
        <p14:creationId xmlns:p14="http://schemas.microsoft.com/office/powerpoint/2010/main" val="377799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a:extLst>
              <a:ext uri="{FF2B5EF4-FFF2-40B4-BE49-F238E27FC236}">
                <a16:creationId xmlns:a16="http://schemas.microsoft.com/office/drawing/2014/main" id="{F46E51FD-980B-4CD4-8672-D1B14AED4D54}"/>
              </a:ext>
            </a:extLst>
          </p:cNvPr>
          <p:cNvSpPr txBox="1"/>
          <p:nvPr/>
        </p:nvSpPr>
        <p:spPr>
          <a:xfrm>
            <a:off x="480689" y="234255"/>
            <a:ext cx="6323126" cy="43043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Autofit/>
          </a:bodyPr>
          <a:lstStyle>
            <a:lvl1pPr marL="38100" marR="38100" indent="12700">
              <a:lnSpc>
                <a:spcPct val="80000"/>
              </a:lnSpc>
              <a:spcBef>
                <a:spcPts val="100"/>
              </a:spcBef>
              <a:defRPr sz="10000">
                <a:solidFill>
                  <a:srgbClr val="434343"/>
                </a:solidFill>
                <a:latin typeface="Calibri"/>
                <a:ea typeface="Calibri"/>
                <a:cs typeface="Calibri"/>
                <a:sym typeface="Calibri"/>
              </a:defRPr>
            </a:lvl1pPr>
          </a:lstStyle>
          <a:p>
            <a:r>
              <a:rPr lang="es-CO" sz="2800" b="1">
                <a:latin typeface="Calibri" panose="020F0502020204030204" pitchFamily="34" charset="0"/>
              </a:rPr>
              <a:t>Normatividad</a:t>
            </a:r>
          </a:p>
        </p:txBody>
      </p:sp>
      <p:sp>
        <p:nvSpPr>
          <p:cNvPr id="3" name="Rectángulo">
            <a:extLst>
              <a:ext uri="{FF2B5EF4-FFF2-40B4-BE49-F238E27FC236}">
                <a16:creationId xmlns:a16="http://schemas.microsoft.com/office/drawing/2014/main" id="{C5CE0E21-A391-4C56-B74E-570E6A12363A}"/>
              </a:ext>
            </a:extLst>
          </p:cNvPr>
          <p:cNvSpPr/>
          <p:nvPr/>
        </p:nvSpPr>
        <p:spPr>
          <a:xfrm>
            <a:off x="614185" y="594480"/>
            <a:ext cx="334081" cy="45719"/>
          </a:xfrm>
          <a:prstGeom prst="rect">
            <a:avLst/>
          </a:prstGeom>
          <a:solidFill>
            <a:srgbClr val="FC672D"/>
          </a:solidFill>
          <a:ln w="12700">
            <a:miter lim="400000"/>
          </a:ln>
        </p:spPr>
        <p:txBody>
          <a:bodyPr lIns="71437" tIns="71437" rIns="71437" bIns="71437" anchor="ctr"/>
          <a:lstStyle/>
          <a:p>
            <a:pPr>
              <a:defRPr sz="3400" b="0">
                <a:latin typeface="+mn-lt"/>
                <a:ea typeface="+mn-ea"/>
                <a:cs typeface="+mn-cs"/>
                <a:sym typeface="Helvetica Neue Medium"/>
              </a:defRPr>
            </a:pPr>
            <a:endParaRPr sz="2800">
              <a:solidFill>
                <a:srgbClr val="FFFFFF"/>
              </a:solidFill>
              <a:latin typeface="Calibri" panose="020F0502020204030204" pitchFamily="34" charset="0"/>
              <a:sym typeface="Helvetica Neue Medium"/>
            </a:endParaRPr>
          </a:p>
        </p:txBody>
      </p:sp>
      <p:sp>
        <p:nvSpPr>
          <p:cNvPr id="4" name="Rectángulo 3"/>
          <p:cNvSpPr/>
          <p:nvPr/>
        </p:nvSpPr>
        <p:spPr>
          <a:xfrm>
            <a:off x="318130" y="623178"/>
            <a:ext cx="8378614" cy="4278094"/>
          </a:xfrm>
          <a:prstGeom prst="rect">
            <a:avLst/>
          </a:prstGeom>
        </p:spPr>
        <p:txBody>
          <a:bodyPr wrap="square" lIns="91440" tIns="45720" rIns="91440" bIns="45720" anchor="t">
            <a:spAutoFit/>
          </a:bodyPr>
          <a:lstStyle/>
          <a:p>
            <a:endParaRPr lang="es-CO" sz="1600"/>
          </a:p>
          <a:p>
            <a:pPr marL="645795" lvl="2" indent="-285750">
              <a:buFont typeface="Wingdings" panose="05000000000000000000" pitchFamily="2" charset="2"/>
              <a:buChar char="§"/>
            </a:pPr>
            <a:r>
              <a:rPr lang="es-ES_tradnl" sz="1600">
                <a:ea typeface="Calibri"/>
                <a:cs typeface="Calibri"/>
                <a:sym typeface="Calibri"/>
              </a:rPr>
              <a:t>Ley 789 de 2002 Art. 30 al 39 (Generalidades  de Contrato de Aprendizaje).</a:t>
            </a:r>
            <a:endParaRPr lang="es-ES_tradnl" sz="1600">
              <a:ea typeface="Calibri"/>
              <a:cs typeface="Calibri"/>
            </a:endParaRPr>
          </a:p>
          <a:p>
            <a:pPr marL="645795" lvl="2" indent="-285750">
              <a:buFont typeface="Wingdings" panose="05000000000000000000" pitchFamily="2" charset="2"/>
              <a:buChar char="§"/>
            </a:pPr>
            <a:r>
              <a:rPr lang="es-ES_tradnl" sz="1600">
                <a:ea typeface="Calibri"/>
                <a:cs typeface="Calibri"/>
                <a:sym typeface="Calibri"/>
              </a:rPr>
              <a:t>Decreto 1072 de 2015 Libro 2: Régimen Reglamentario Sector Trabajo. Parte2:  Reglamentaciones Titulo 6: Normas referentes al empleo. Capitulo 3: Contrato de Aprendizaje.</a:t>
            </a:r>
            <a:endParaRPr lang="es-ES_tradnl" sz="1600">
              <a:ea typeface="Calibri"/>
              <a:cs typeface="Calibri"/>
            </a:endParaRPr>
          </a:p>
          <a:p>
            <a:pPr marL="360045" lvl="2"/>
            <a:endParaRPr lang="es-ES_tradnl" sz="1600">
              <a:ea typeface="Calibri"/>
              <a:cs typeface="Calibri"/>
            </a:endParaRPr>
          </a:p>
          <a:p>
            <a:pPr marL="360045" lvl="2"/>
            <a:r>
              <a:rPr lang="es-ES_tradnl" sz="1600" b="1">
                <a:ea typeface="Calibri"/>
                <a:cs typeface="Calibri"/>
              </a:rPr>
              <a:t>Acuerdos:</a:t>
            </a:r>
          </a:p>
          <a:p>
            <a:pPr marL="645795" lvl="2" indent="-285750">
              <a:buFont typeface="Wingdings" panose="05000000000000000000" pitchFamily="2" charset="2"/>
              <a:buChar char="§"/>
            </a:pPr>
            <a:endParaRPr lang="es-ES_tradnl" sz="1600" b="1">
              <a:ea typeface="Calibri"/>
              <a:cs typeface="Calibri"/>
            </a:endParaRPr>
          </a:p>
          <a:p>
            <a:pPr marL="645795" lvl="2" indent="-285750">
              <a:buFont typeface="Wingdings" panose="05000000000000000000" pitchFamily="2" charset="2"/>
              <a:buChar char="§"/>
            </a:pPr>
            <a:r>
              <a:rPr lang="es-ES_tradnl" sz="1600">
                <a:ea typeface="Calibri"/>
                <a:cs typeface="Calibri"/>
              </a:rPr>
              <a:t>Acuerdo 015 del 2003 (Causales de suspensión del Contrato de Aprendizaje)</a:t>
            </a:r>
          </a:p>
          <a:p>
            <a:pPr marL="645795" lvl="2" indent="-285750">
              <a:buFont typeface="Wingdings" panose="05000000000000000000" pitchFamily="2" charset="2"/>
              <a:buChar char="§"/>
            </a:pPr>
            <a:r>
              <a:rPr lang="es-ES_tradnl" sz="1600">
                <a:ea typeface="Calibri"/>
                <a:cs typeface="Calibri"/>
              </a:rPr>
              <a:t>Acuerdo 00023 de 2005 (Horario de los aprendices).</a:t>
            </a:r>
          </a:p>
          <a:p>
            <a:pPr marL="645795" lvl="2" indent="-285750">
              <a:buFont typeface="Wingdings" panose="05000000000000000000" pitchFamily="2" charset="2"/>
              <a:buChar char="§"/>
            </a:pPr>
            <a:r>
              <a:rPr lang="es-ES_tradnl" sz="1600">
                <a:ea typeface="Calibri"/>
                <a:cs typeface="Calibri"/>
              </a:rPr>
              <a:t>Acuerdo 11 de 2008 (Registro de contratos/plazo para la contratación de aprendices).</a:t>
            </a:r>
          </a:p>
          <a:p>
            <a:pPr marL="645795" lvl="2" indent="-285750">
              <a:buFont typeface="Wingdings" panose="05000000000000000000" pitchFamily="2" charset="2"/>
              <a:buChar char="§"/>
            </a:pPr>
            <a:r>
              <a:rPr lang="es-ES_tradnl" sz="1600">
                <a:ea typeface="Calibri"/>
                <a:cs typeface="Calibri"/>
              </a:rPr>
              <a:t>Acuerdo 008 de 2008. Aprendices condiciones discapacidad.</a:t>
            </a:r>
          </a:p>
          <a:p>
            <a:pPr marL="360045" lvl="2"/>
            <a:endParaRPr lang="es-ES_tradnl" sz="1600">
              <a:ea typeface="Calibri"/>
              <a:cs typeface="Calibri"/>
            </a:endParaRPr>
          </a:p>
          <a:p>
            <a:pPr marL="360045" lvl="2"/>
            <a:r>
              <a:rPr lang="es-ES_tradnl" sz="1600" b="1">
                <a:ea typeface="Calibri"/>
                <a:cs typeface="Calibri"/>
              </a:rPr>
              <a:t>Circulares Internas:</a:t>
            </a:r>
          </a:p>
          <a:p>
            <a:pPr marL="645795" lvl="2" indent="-285750">
              <a:buFont typeface="Wingdings" panose="05000000000000000000" pitchFamily="2" charset="2"/>
              <a:buChar char="§"/>
            </a:pPr>
            <a:endParaRPr lang="es-ES_tradnl" sz="1600" b="1">
              <a:ea typeface="Calibri"/>
              <a:cs typeface="Calibri"/>
            </a:endParaRPr>
          </a:p>
          <a:p>
            <a:pPr marL="645795" lvl="2" indent="-285750">
              <a:buFont typeface="Wingdings" panose="05000000000000000000" pitchFamily="2" charset="2"/>
              <a:buChar char="§"/>
            </a:pPr>
            <a:r>
              <a:rPr lang="es-ES_tradnl" sz="1600">
                <a:ea typeface="Calibri"/>
                <a:cs typeface="Calibri"/>
              </a:rPr>
              <a:t>Directriz 26 de 2006 (Segundo contrato de aprendizaje – Cadena de formación).</a:t>
            </a:r>
          </a:p>
          <a:p>
            <a:pPr marL="645795" lvl="2" indent="-285750">
              <a:buFont typeface="Wingdings" panose="05000000000000000000" pitchFamily="2" charset="2"/>
              <a:buChar char="§"/>
            </a:pPr>
            <a:r>
              <a:rPr lang="es-ES_tradnl" sz="1600">
                <a:ea typeface="Calibri"/>
                <a:cs typeface="Calibri"/>
              </a:rPr>
              <a:t>Circular 132 de 2017 ( Manejo Contrato casos Embarazo).</a:t>
            </a:r>
            <a:endParaRPr lang="es-CO">
              <a:ea typeface="Calibri"/>
              <a:cs typeface="Calibri"/>
            </a:endParaRPr>
          </a:p>
        </p:txBody>
      </p:sp>
    </p:spTree>
    <p:extLst>
      <p:ext uri="{BB962C8B-B14F-4D97-AF65-F5344CB8AC3E}">
        <p14:creationId xmlns:p14="http://schemas.microsoft.com/office/powerpoint/2010/main" val="376953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a:extLst>
              <a:ext uri="{FF2B5EF4-FFF2-40B4-BE49-F238E27FC236}">
                <a16:creationId xmlns:a16="http://schemas.microsoft.com/office/drawing/2014/main" id="{F46E51FD-980B-4CD4-8672-D1B14AED4D54}"/>
              </a:ext>
            </a:extLst>
          </p:cNvPr>
          <p:cNvSpPr txBox="1"/>
          <p:nvPr/>
        </p:nvSpPr>
        <p:spPr>
          <a:xfrm>
            <a:off x="644481" y="585423"/>
            <a:ext cx="7718231" cy="43043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Autofit/>
          </a:bodyPr>
          <a:lstStyle>
            <a:lvl1pPr marL="38100" marR="38100" indent="12700">
              <a:lnSpc>
                <a:spcPct val="80000"/>
              </a:lnSpc>
              <a:spcBef>
                <a:spcPts val="100"/>
              </a:spcBef>
              <a:defRPr sz="10000">
                <a:solidFill>
                  <a:srgbClr val="434343"/>
                </a:solidFill>
                <a:latin typeface="Calibri"/>
                <a:ea typeface="Calibri"/>
                <a:cs typeface="Calibri"/>
                <a:sym typeface="Calibri"/>
              </a:defRPr>
            </a:lvl1pPr>
          </a:lstStyle>
          <a:p>
            <a:r>
              <a:rPr lang="es-CO" sz="2400" b="1">
                <a:latin typeface="Calibri" panose="020F0502020204030204" pitchFamily="34" charset="0"/>
              </a:rPr>
              <a:t>Causales de Suspensión del Contrato de Aprendizaje en Etapa Productiva </a:t>
            </a:r>
          </a:p>
        </p:txBody>
      </p:sp>
      <p:sp>
        <p:nvSpPr>
          <p:cNvPr id="3" name="Rectángulo">
            <a:extLst>
              <a:ext uri="{FF2B5EF4-FFF2-40B4-BE49-F238E27FC236}">
                <a16:creationId xmlns:a16="http://schemas.microsoft.com/office/drawing/2014/main" id="{C5CE0E21-A391-4C56-B74E-570E6A12363A}"/>
              </a:ext>
            </a:extLst>
          </p:cNvPr>
          <p:cNvSpPr/>
          <p:nvPr/>
        </p:nvSpPr>
        <p:spPr>
          <a:xfrm flipV="1">
            <a:off x="781288" y="585420"/>
            <a:ext cx="299367" cy="45719"/>
          </a:xfrm>
          <a:prstGeom prst="rect">
            <a:avLst/>
          </a:prstGeom>
          <a:solidFill>
            <a:srgbClr val="FC672D"/>
          </a:solidFill>
          <a:ln w="12700">
            <a:miter lim="400000"/>
          </a:ln>
        </p:spPr>
        <p:txBody>
          <a:bodyPr lIns="71437" tIns="71437" rIns="71437" bIns="71437" anchor="ctr"/>
          <a:lstStyle/>
          <a:p>
            <a:pPr>
              <a:defRPr sz="3400" b="0">
                <a:latin typeface="+mn-lt"/>
                <a:ea typeface="+mn-ea"/>
                <a:cs typeface="+mn-cs"/>
                <a:sym typeface="Helvetica Neue Medium"/>
              </a:defRPr>
            </a:pPr>
            <a:endParaRPr sz="2800">
              <a:solidFill>
                <a:srgbClr val="FFFFFF"/>
              </a:solidFill>
              <a:latin typeface="Calibri" panose="020F0502020204030204" pitchFamily="34" charset="0"/>
              <a:sym typeface="Helvetica Neue Medium"/>
            </a:endParaRPr>
          </a:p>
        </p:txBody>
      </p:sp>
      <p:pic>
        <p:nvPicPr>
          <p:cNvPr id="4" name="Imagen 3"/>
          <p:cNvPicPr>
            <a:picLocks noChangeAspect="1"/>
          </p:cNvPicPr>
          <p:nvPr/>
        </p:nvPicPr>
        <p:blipFill rotWithShape="1">
          <a:blip r:embed="rId2"/>
          <a:srcRect l="14343" t="31345" r="34079" b="22574"/>
          <a:stretch/>
        </p:blipFill>
        <p:spPr>
          <a:xfrm>
            <a:off x="1369187" y="1304762"/>
            <a:ext cx="6319574" cy="2909864"/>
          </a:xfrm>
          <a:prstGeom prst="rect">
            <a:avLst/>
          </a:prstGeom>
        </p:spPr>
      </p:pic>
      <p:sp>
        <p:nvSpPr>
          <p:cNvPr id="5" name="CuadroTexto 4"/>
          <p:cNvSpPr txBox="1"/>
          <p:nvPr/>
        </p:nvSpPr>
        <p:spPr>
          <a:xfrm>
            <a:off x="1424518" y="4359077"/>
            <a:ext cx="6474384" cy="584775"/>
          </a:xfrm>
          <a:prstGeom prst="rect">
            <a:avLst/>
          </a:prstGeom>
          <a:noFill/>
        </p:spPr>
        <p:txBody>
          <a:bodyPr wrap="square" rtlCol="0">
            <a:spAutoFit/>
          </a:bodyPr>
          <a:lstStyle/>
          <a:p>
            <a:pPr algn="just"/>
            <a:r>
              <a:rPr lang="es-CO" sz="1600" b="1">
                <a:solidFill>
                  <a:schemeClr val="accent6">
                    <a:lumMod val="75000"/>
                  </a:schemeClr>
                </a:solidFill>
              </a:rPr>
              <a:t>Durante este período para la empresa en contrato continua vigente, la obligación es pagar la EPS, el apoyo de sostenimiento es voluntario. </a:t>
            </a:r>
          </a:p>
        </p:txBody>
      </p:sp>
      <p:sp>
        <p:nvSpPr>
          <p:cNvPr id="6" name="Título">
            <a:extLst>
              <a:ext uri="{FF2B5EF4-FFF2-40B4-BE49-F238E27FC236}">
                <a16:creationId xmlns:a16="http://schemas.microsoft.com/office/drawing/2014/main" id="{F46E51FD-980B-4CD4-8672-D1B14AED4D54}"/>
              </a:ext>
            </a:extLst>
          </p:cNvPr>
          <p:cNvSpPr txBox="1"/>
          <p:nvPr/>
        </p:nvSpPr>
        <p:spPr>
          <a:xfrm>
            <a:off x="4516237" y="862981"/>
            <a:ext cx="2979072" cy="43043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Autofit/>
          </a:bodyPr>
          <a:lstStyle>
            <a:lvl1pPr marL="38100" marR="38100" indent="12700">
              <a:lnSpc>
                <a:spcPct val="80000"/>
              </a:lnSpc>
              <a:spcBef>
                <a:spcPts val="100"/>
              </a:spcBef>
              <a:defRPr sz="10000">
                <a:solidFill>
                  <a:srgbClr val="434343"/>
                </a:solidFill>
                <a:latin typeface="Calibri"/>
                <a:ea typeface="Calibri"/>
                <a:cs typeface="Calibri"/>
                <a:sym typeface="Calibri"/>
              </a:defRPr>
            </a:lvl1pPr>
          </a:lstStyle>
          <a:p>
            <a:r>
              <a:rPr lang="es-CO" sz="2400" b="1">
                <a:latin typeface="Calibri" panose="020F0502020204030204" pitchFamily="34" charset="0"/>
              </a:rPr>
              <a:t>Acuerdo 015 de 2003</a:t>
            </a:r>
          </a:p>
        </p:txBody>
      </p:sp>
    </p:spTree>
    <p:extLst>
      <p:ext uri="{BB962C8B-B14F-4D97-AF65-F5344CB8AC3E}">
        <p14:creationId xmlns:p14="http://schemas.microsoft.com/office/powerpoint/2010/main" val="3526787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24BAEE2-47A9-9DA1-56C8-C2817596958C}"/>
              </a:ext>
            </a:extLst>
          </p:cNvPr>
          <p:cNvSpPr txBox="1"/>
          <p:nvPr/>
        </p:nvSpPr>
        <p:spPr>
          <a:xfrm>
            <a:off x="408709" y="206772"/>
            <a:ext cx="7807036" cy="830997"/>
          </a:xfrm>
          <a:prstGeom prst="rect">
            <a:avLst/>
          </a:prstGeom>
          <a:noFill/>
        </p:spPr>
        <p:txBody>
          <a:bodyPr wrap="square">
            <a:spAutoFit/>
          </a:bodyPr>
          <a:lstStyle/>
          <a:p>
            <a:r>
              <a:rPr lang="es-CO" sz="2400" b="1">
                <a:latin typeface="Calibri" panose="020F0502020204030204" pitchFamily="34" charset="0"/>
              </a:rPr>
              <a:t>Manejo de Embarazo Aprendices con Contrato de Aprendizaje Vigente</a:t>
            </a:r>
          </a:p>
        </p:txBody>
      </p:sp>
      <p:sp>
        <p:nvSpPr>
          <p:cNvPr id="6" name="Rectángulo">
            <a:extLst>
              <a:ext uri="{FF2B5EF4-FFF2-40B4-BE49-F238E27FC236}">
                <a16:creationId xmlns:a16="http://schemas.microsoft.com/office/drawing/2014/main" id="{2C3E6FA1-2186-2D4B-4E13-0A952F388B1D}"/>
              </a:ext>
            </a:extLst>
          </p:cNvPr>
          <p:cNvSpPr/>
          <p:nvPr/>
        </p:nvSpPr>
        <p:spPr>
          <a:xfrm flipV="1">
            <a:off x="481921" y="576104"/>
            <a:ext cx="299367" cy="45719"/>
          </a:xfrm>
          <a:prstGeom prst="rect">
            <a:avLst/>
          </a:prstGeom>
          <a:solidFill>
            <a:srgbClr val="FC672D"/>
          </a:solidFill>
          <a:ln w="12700">
            <a:miter lim="400000"/>
          </a:ln>
        </p:spPr>
        <p:txBody>
          <a:bodyPr lIns="71437" tIns="71437" rIns="71437" bIns="71437" anchor="ctr"/>
          <a:lstStyle/>
          <a:p>
            <a:pPr>
              <a:defRPr sz="3400" b="0">
                <a:latin typeface="+mn-lt"/>
                <a:ea typeface="+mn-ea"/>
                <a:cs typeface="+mn-cs"/>
                <a:sym typeface="Helvetica Neue Medium"/>
              </a:defRPr>
            </a:pPr>
            <a:endParaRPr sz="2800">
              <a:solidFill>
                <a:srgbClr val="FFFFFF"/>
              </a:solidFill>
              <a:latin typeface="Calibri" panose="020F0502020204030204" pitchFamily="34" charset="0"/>
              <a:sym typeface="Helvetica Neue Medium"/>
            </a:endParaRPr>
          </a:p>
        </p:txBody>
      </p:sp>
      <p:graphicFrame>
        <p:nvGraphicFramePr>
          <p:cNvPr id="7" name="Tabla 7">
            <a:extLst>
              <a:ext uri="{FF2B5EF4-FFF2-40B4-BE49-F238E27FC236}">
                <a16:creationId xmlns:a16="http://schemas.microsoft.com/office/drawing/2014/main" id="{B978A44B-7B91-821B-AFEC-904547BCBF9E}"/>
              </a:ext>
            </a:extLst>
          </p:cNvPr>
          <p:cNvGraphicFramePr>
            <a:graphicFrameLocks noGrp="1"/>
          </p:cNvGraphicFramePr>
          <p:nvPr>
            <p:extLst>
              <p:ext uri="{D42A27DB-BD31-4B8C-83A1-F6EECF244321}">
                <p14:modId xmlns:p14="http://schemas.microsoft.com/office/powerpoint/2010/main" val="1710379661"/>
              </p:ext>
            </p:extLst>
          </p:nvPr>
        </p:nvGraphicFramePr>
        <p:xfrm>
          <a:off x="879761" y="1037769"/>
          <a:ext cx="7668492" cy="2971602"/>
        </p:xfrm>
        <a:graphic>
          <a:graphicData uri="http://schemas.openxmlformats.org/drawingml/2006/table">
            <a:tbl>
              <a:tblPr firstRow="1" bandRow="1">
                <a:tableStyleId>{5C22544A-7EE6-4342-B048-85BDC9FD1C3A}</a:tableStyleId>
              </a:tblPr>
              <a:tblGrid>
                <a:gridCol w="3834246">
                  <a:extLst>
                    <a:ext uri="{9D8B030D-6E8A-4147-A177-3AD203B41FA5}">
                      <a16:colId xmlns:a16="http://schemas.microsoft.com/office/drawing/2014/main" val="2129139872"/>
                    </a:ext>
                  </a:extLst>
                </a:gridCol>
                <a:gridCol w="3834246">
                  <a:extLst>
                    <a:ext uri="{9D8B030D-6E8A-4147-A177-3AD203B41FA5}">
                      <a16:colId xmlns:a16="http://schemas.microsoft.com/office/drawing/2014/main" val="3435793451"/>
                    </a:ext>
                  </a:extLst>
                </a:gridCol>
              </a:tblGrid>
              <a:tr h="533202">
                <a:tc>
                  <a:txBody>
                    <a:bodyPr/>
                    <a:lstStyle/>
                    <a:p>
                      <a:pPr algn="ctr"/>
                      <a:r>
                        <a:rPr lang="es-ES" sz="1400"/>
                        <a:t>Fecha Probable de Parto </a:t>
                      </a:r>
                    </a:p>
                    <a:p>
                      <a:pPr algn="ctr"/>
                      <a:r>
                        <a:rPr lang="es-ES" sz="1400"/>
                        <a:t>Durante la Etapa Productiva</a:t>
                      </a:r>
                    </a:p>
                  </a:txBody>
                  <a:tcPr>
                    <a:solidFill>
                      <a:srgbClr val="FA3D1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400"/>
                        <a:t>Fecha Probable de Parto </a:t>
                      </a:r>
                    </a:p>
                    <a:p>
                      <a:pPr algn="ctr"/>
                      <a:r>
                        <a:rPr lang="es-ES" sz="1400"/>
                        <a:t>Posterior a la Etapa Productiva </a:t>
                      </a:r>
                    </a:p>
                  </a:txBody>
                  <a:tcPr>
                    <a:solidFill>
                      <a:srgbClr val="FA3D1E"/>
                    </a:solidFill>
                  </a:tcPr>
                </a:tc>
                <a:extLst>
                  <a:ext uri="{0D108BD9-81ED-4DB2-BD59-A6C34878D82A}">
                    <a16:rowId xmlns:a16="http://schemas.microsoft.com/office/drawing/2014/main" val="1904383071"/>
                  </a:ext>
                </a:extLst>
              </a:tr>
              <a:tr h="2336011">
                <a:tc>
                  <a:txBody>
                    <a:bodyPr/>
                    <a:lstStyle/>
                    <a:p>
                      <a:pPr marL="285750" indent="-285750" algn="just">
                        <a:buFont typeface="Wingdings" panose="05000000000000000000" pitchFamily="2" charset="2"/>
                        <a:buChar char="§"/>
                      </a:pPr>
                      <a:r>
                        <a:rPr lang="es-ES" sz="1400"/>
                        <a:t>Se maneja a través de suspensión por el período de las 18 semanas, una vez termine la licencia de maternidad la aprendiz regresa a la empresa patrocinadora a finalizar la etapa productiva.</a:t>
                      </a:r>
                    </a:p>
                    <a:p>
                      <a:pPr marL="285750" indent="-285750" algn="just">
                        <a:buFont typeface="Wingdings" panose="05000000000000000000" pitchFamily="2" charset="2"/>
                        <a:buChar char="§"/>
                      </a:pPr>
                      <a:endParaRPr lang="es-ES" sz="1400"/>
                    </a:p>
                    <a:p>
                      <a:pPr marL="285750" indent="-285750" algn="just">
                        <a:buFont typeface="Wingdings" panose="05000000000000000000" pitchFamily="2" charset="2"/>
                        <a:buChar char="§"/>
                      </a:pPr>
                      <a:r>
                        <a:rPr lang="es-ES" sz="1400"/>
                        <a:t>La empresa debe realizar OTROSÍ al Contrato de Aprendizaje y registrar la suspensión en SGVA. </a:t>
                      </a:r>
                    </a:p>
                  </a:txBody>
                  <a:tcPr>
                    <a:solidFill>
                      <a:schemeClr val="bg1"/>
                    </a:solidFill>
                  </a:tcPr>
                </a:tc>
                <a:tc>
                  <a:txBody>
                    <a:bodyPr/>
                    <a:lstStyle/>
                    <a:p>
                      <a:pPr marL="285750" indent="-285750" algn="just">
                        <a:buFont typeface="Wingdings" panose="05000000000000000000" pitchFamily="2" charset="2"/>
                        <a:buChar char="§"/>
                      </a:pPr>
                      <a:r>
                        <a:rPr lang="es-ES" sz="1400"/>
                        <a:t>Se maneja a través de </a:t>
                      </a:r>
                      <a:r>
                        <a:rPr lang="es-ES" sz="1400" kern="1200">
                          <a:solidFill>
                            <a:schemeClr val="dk1"/>
                          </a:solidFill>
                          <a:effectLst/>
                          <a:latin typeface="+mn-lt"/>
                          <a:ea typeface="+mn-ea"/>
                          <a:cs typeface="+mn-cs"/>
                        </a:rPr>
                        <a:t>una </a:t>
                      </a:r>
                      <a:r>
                        <a:rPr lang="es-ES" sz="1400" b="1" kern="1200">
                          <a:solidFill>
                            <a:schemeClr val="dk1"/>
                          </a:solidFill>
                          <a:effectLst/>
                          <a:latin typeface="+mn-lt"/>
                          <a:ea typeface="+mn-ea"/>
                          <a:cs typeface="+mn-cs"/>
                        </a:rPr>
                        <a:t>PRÓRROGA</a:t>
                      </a:r>
                      <a:r>
                        <a:rPr lang="es-ES" sz="1400" kern="1200">
                          <a:solidFill>
                            <a:schemeClr val="dk1"/>
                          </a:solidFill>
                          <a:effectLst/>
                          <a:latin typeface="+mn-lt"/>
                          <a:ea typeface="+mn-ea"/>
                          <a:cs typeface="+mn-cs"/>
                        </a:rPr>
                        <a:t> a más tardar un día antes de terminar la etapa práctica de la aprendiz hasta la </a:t>
                      </a:r>
                      <a:r>
                        <a:rPr lang="es-ES" sz="1400" b="1" kern="1200">
                          <a:solidFill>
                            <a:schemeClr val="dk1"/>
                          </a:solidFill>
                          <a:effectLst/>
                          <a:latin typeface="+mn-lt"/>
                          <a:ea typeface="+mn-ea"/>
                          <a:cs typeface="+mn-cs"/>
                        </a:rPr>
                        <a:t>FECHA PROBABLE DE PARTO. </a:t>
                      </a:r>
                    </a:p>
                    <a:p>
                      <a:pPr marL="285750" indent="-285750" algn="just">
                        <a:buFont typeface="Wingdings" panose="05000000000000000000" pitchFamily="2" charset="2"/>
                        <a:buChar char="§"/>
                      </a:pPr>
                      <a:endParaRPr lang="es-ES" sz="1400" b="1" kern="1200">
                        <a:solidFill>
                          <a:schemeClr val="dk1"/>
                        </a:solidFill>
                        <a:effectLst/>
                        <a:latin typeface="+mn-lt"/>
                        <a:ea typeface="+mn-ea"/>
                        <a:cs typeface="+mn-cs"/>
                      </a:endParaRPr>
                    </a:p>
                    <a:p>
                      <a:pPr marL="285750" indent="-285750" algn="just">
                        <a:buFont typeface="Wingdings" panose="05000000000000000000" pitchFamily="2" charset="2"/>
                        <a:buChar char="§"/>
                      </a:pPr>
                      <a:r>
                        <a:rPr lang="es-ES" sz="1400" kern="1200">
                          <a:solidFill>
                            <a:schemeClr val="dk1"/>
                          </a:solidFill>
                          <a:effectLst/>
                          <a:latin typeface="+mn-lt"/>
                          <a:ea typeface="+mn-ea"/>
                          <a:cs typeface="+mn-cs"/>
                        </a:rPr>
                        <a:t>Una vez termine el periodo de gestación de la aprendiz “es decir una vez la aprendiz dé a luz a su hijo se deberá suspender el contrato de aprendizaje por causal de Licencia de Maternidad .</a:t>
                      </a:r>
                      <a:endParaRPr lang="es-ES" sz="1400" b="1" kern="1200">
                        <a:solidFill>
                          <a:schemeClr val="dk1"/>
                        </a:solidFill>
                        <a:effectLst/>
                        <a:latin typeface="+mn-lt"/>
                        <a:ea typeface="+mn-ea"/>
                        <a:cs typeface="+mn-cs"/>
                      </a:endParaRPr>
                    </a:p>
                    <a:p>
                      <a:pPr marL="285750" indent="-285750" algn="just">
                        <a:buFont typeface="Wingdings" panose="05000000000000000000" pitchFamily="2" charset="2"/>
                        <a:buChar char="§"/>
                      </a:pPr>
                      <a:endParaRPr lang="es-ES" sz="1400"/>
                    </a:p>
                  </a:txBody>
                  <a:tcPr>
                    <a:solidFill>
                      <a:schemeClr val="bg1"/>
                    </a:solidFill>
                  </a:tcPr>
                </a:tc>
                <a:extLst>
                  <a:ext uri="{0D108BD9-81ED-4DB2-BD59-A6C34878D82A}">
                    <a16:rowId xmlns:a16="http://schemas.microsoft.com/office/drawing/2014/main" val="3201628294"/>
                  </a:ext>
                </a:extLst>
              </a:tr>
            </a:tbl>
          </a:graphicData>
        </a:graphic>
      </p:graphicFrame>
      <p:sp>
        <p:nvSpPr>
          <p:cNvPr id="8" name="CuadroTexto 7">
            <a:extLst>
              <a:ext uri="{FF2B5EF4-FFF2-40B4-BE49-F238E27FC236}">
                <a16:creationId xmlns:a16="http://schemas.microsoft.com/office/drawing/2014/main" id="{258C4D13-C5B3-F995-1D9D-E5F627F3DAD4}"/>
              </a:ext>
            </a:extLst>
          </p:cNvPr>
          <p:cNvSpPr txBox="1"/>
          <p:nvPr/>
        </p:nvSpPr>
        <p:spPr>
          <a:xfrm>
            <a:off x="976744" y="4098894"/>
            <a:ext cx="7571509" cy="738664"/>
          </a:xfrm>
          <a:prstGeom prst="rect">
            <a:avLst/>
          </a:prstGeom>
          <a:noFill/>
        </p:spPr>
        <p:txBody>
          <a:bodyPr wrap="square" rtlCol="0">
            <a:spAutoFit/>
          </a:bodyPr>
          <a:lstStyle/>
          <a:p>
            <a:r>
              <a:rPr lang="es-ES" sz="1400" b="1" i="1">
                <a:solidFill>
                  <a:srgbClr val="FA3D1E"/>
                </a:solidFill>
              </a:rPr>
              <a:t>Por ninguna razón deberá terminar el Contrato de Aprendizaje si la aprendiz en estado de embarazo insiste con terminar el Contrato deberá adelantar el trámite directamente ante el Ministerio de Trabajo. </a:t>
            </a:r>
          </a:p>
        </p:txBody>
      </p:sp>
      <p:sp>
        <p:nvSpPr>
          <p:cNvPr id="10" name="CuadroTexto 9">
            <a:extLst>
              <a:ext uri="{FF2B5EF4-FFF2-40B4-BE49-F238E27FC236}">
                <a16:creationId xmlns:a16="http://schemas.microsoft.com/office/drawing/2014/main" id="{A4D4D55A-E7B7-1B3C-5A10-362403A6C989}"/>
              </a:ext>
            </a:extLst>
          </p:cNvPr>
          <p:cNvSpPr txBox="1"/>
          <p:nvPr/>
        </p:nvSpPr>
        <p:spPr>
          <a:xfrm>
            <a:off x="4952999" y="4796276"/>
            <a:ext cx="4572000" cy="261610"/>
          </a:xfrm>
          <a:prstGeom prst="rect">
            <a:avLst/>
          </a:prstGeom>
          <a:noFill/>
        </p:spPr>
        <p:txBody>
          <a:bodyPr wrap="square">
            <a:spAutoFit/>
          </a:bodyPr>
          <a:lstStyle/>
          <a:p>
            <a:pPr marL="360363" lvl="2"/>
            <a:r>
              <a:rPr lang="es-ES_tradnl" sz="1100">
                <a:ea typeface="Calibri"/>
                <a:cs typeface="Calibri"/>
              </a:rPr>
              <a:t>Circular 132 de 2017 ( Manejo Contrato casos Embarazo).</a:t>
            </a:r>
            <a:endParaRPr lang="es-CO" sz="1100"/>
          </a:p>
        </p:txBody>
      </p:sp>
    </p:spTree>
    <p:extLst>
      <p:ext uri="{BB962C8B-B14F-4D97-AF65-F5344CB8AC3E}">
        <p14:creationId xmlns:p14="http://schemas.microsoft.com/office/powerpoint/2010/main" val="57376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a:extLst>
              <a:ext uri="{FF2B5EF4-FFF2-40B4-BE49-F238E27FC236}">
                <a16:creationId xmlns:a16="http://schemas.microsoft.com/office/drawing/2014/main" id="{F46E51FD-980B-4CD4-8672-D1B14AED4D54}"/>
              </a:ext>
            </a:extLst>
          </p:cNvPr>
          <p:cNvSpPr txBox="1"/>
          <p:nvPr/>
        </p:nvSpPr>
        <p:spPr>
          <a:xfrm>
            <a:off x="678964" y="243068"/>
            <a:ext cx="7718231" cy="43043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Autofit/>
          </a:bodyPr>
          <a:lstStyle>
            <a:lvl1pPr marL="38100" marR="38100" indent="12700">
              <a:lnSpc>
                <a:spcPct val="80000"/>
              </a:lnSpc>
              <a:spcBef>
                <a:spcPts val="100"/>
              </a:spcBef>
              <a:defRPr sz="10000">
                <a:solidFill>
                  <a:srgbClr val="434343"/>
                </a:solidFill>
                <a:latin typeface="Calibri"/>
                <a:ea typeface="Calibri"/>
                <a:cs typeface="Calibri"/>
                <a:sym typeface="Calibri"/>
              </a:defRPr>
            </a:lvl1pPr>
          </a:lstStyle>
          <a:p>
            <a:r>
              <a:rPr lang="es-CO" sz="2400" b="1">
                <a:latin typeface="Calibri" panose="020F0502020204030204" pitchFamily="34" charset="0"/>
              </a:rPr>
              <a:t>Causales de Terminación  del Contrato de Aprendizaje </a:t>
            </a:r>
          </a:p>
        </p:txBody>
      </p:sp>
      <p:sp>
        <p:nvSpPr>
          <p:cNvPr id="4" name="Rectángulo">
            <a:extLst>
              <a:ext uri="{FF2B5EF4-FFF2-40B4-BE49-F238E27FC236}">
                <a16:creationId xmlns:a16="http://schemas.microsoft.com/office/drawing/2014/main" id="{C5CE0E21-A391-4C56-B74E-570E6A12363A}"/>
              </a:ext>
            </a:extLst>
          </p:cNvPr>
          <p:cNvSpPr/>
          <p:nvPr/>
        </p:nvSpPr>
        <p:spPr>
          <a:xfrm>
            <a:off x="812239" y="582067"/>
            <a:ext cx="268416" cy="45719"/>
          </a:xfrm>
          <a:prstGeom prst="rect">
            <a:avLst/>
          </a:prstGeom>
          <a:solidFill>
            <a:srgbClr val="FC672D"/>
          </a:solidFill>
          <a:ln w="12700">
            <a:miter lim="400000"/>
          </a:ln>
        </p:spPr>
        <p:txBody>
          <a:bodyPr lIns="71437" tIns="71437" rIns="71437" bIns="71437" anchor="ctr"/>
          <a:lstStyle/>
          <a:p>
            <a:pPr>
              <a:defRPr sz="3400" b="0">
                <a:latin typeface="+mn-lt"/>
                <a:ea typeface="+mn-ea"/>
                <a:cs typeface="+mn-cs"/>
                <a:sym typeface="Helvetica Neue Medium"/>
              </a:defRPr>
            </a:pPr>
            <a:endParaRPr sz="2800">
              <a:solidFill>
                <a:srgbClr val="FFFFFF"/>
              </a:solidFill>
              <a:latin typeface="Calibri" panose="020F0502020204030204" pitchFamily="34" charset="0"/>
              <a:sym typeface="Helvetica Neue Medium"/>
            </a:endParaRPr>
          </a:p>
        </p:txBody>
      </p:sp>
      <p:sp>
        <p:nvSpPr>
          <p:cNvPr id="6" name="Rectángulo 5"/>
          <p:cNvSpPr/>
          <p:nvPr/>
        </p:nvSpPr>
        <p:spPr>
          <a:xfrm>
            <a:off x="1453385" y="3998084"/>
            <a:ext cx="2214589" cy="1177245"/>
          </a:xfrm>
          <a:prstGeom prst="rect">
            <a:avLst/>
          </a:prstGeom>
        </p:spPr>
        <p:txBody>
          <a:bodyPr wrap="square">
            <a:spAutoFit/>
          </a:bodyPr>
          <a:lstStyle/>
          <a:p>
            <a:pPr algn="just"/>
            <a:r>
              <a:rPr lang="es-CO" sz="1200" b="1">
                <a:solidFill>
                  <a:srgbClr val="434343"/>
                </a:solidFill>
                <a:latin typeface="Calibri" panose="020F0502020204030204" pitchFamily="34" charset="0"/>
                <a:ea typeface="Calibri"/>
                <a:cs typeface="Calibri"/>
                <a:sym typeface="Calibri"/>
              </a:rPr>
              <a:t>Las causales de terminación se encuentran contempladas en la minuta del Contrato de Aprendizaje que suscriben las partes. </a:t>
            </a:r>
          </a:p>
          <a:p>
            <a:pPr algn="just"/>
            <a:endParaRPr lang="es-CO" sz="1050" i="1"/>
          </a:p>
        </p:txBody>
      </p:sp>
      <p:pic>
        <p:nvPicPr>
          <p:cNvPr id="7" name="Imagen 6"/>
          <p:cNvPicPr>
            <a:picLocks noChangeAspect="1"/>
          </p:cNvPicPr>
          <p:nvPr/>
        </p:nvPicPr>
        <p:blipFill rotWithShape="1">
          <a:blip r:embed="rId3"/>
          <a:srcRect l="10789" t="31928" r="76982" b="41624"/>
          <a:stretch/>
        </p:blipFill>
        <p:spPr>
          <a:xfrm>
            <a:off x="539021" y="969818"/>
            <a:ext cx="697517" cy="848512"/>
          </a:xfrm>
          <a:prstGeom prst="rect">
            <a:avLst/>
          </a:prstGeom>
        </p:spPr>
      </p:pic>
      <p:pic>
        <p:nvPicPr>
          <p:cNvPr id="8" name="Imagen 7"/>
          <p:cNvPicPr>
            <a:picLocks noChangeAspect="1"/>
          </p:cNvPicPr>
          <p:nvPr/>
        </p:nvPicPr>
        <p:blipFill rotWithShape="1">
          <a:blip r:embed="rId3"/>
          <a:srcRect l="23220" t="31209" r="65056" b="42897"/>
          <a:stretch/>
        </p:blipFill>
        <p:spPr>
          <a:xfrm>
            <a:off x="4685751" y="2142077"/>
            <a:ext cx="669956" cy="832369"/>
          </a:xfrm>
          <a:prstGeom prst="rect">
            <a:avLst/>
          </a:prstGeom>
        </p:spPr>
      </p:pic>
      <p:pic>
        <p:nvPicPr>
          <p:cNvPr id="9" name="Imagen 8"/>
          <p:cNvPicPr>
            <a:picLocks noChangeAspect="1"/>
          </p:cNvPicPr>
          <p:nvPr/>
        </p:nvPicPr>
        <p:blipFill rotWithShape="1">
          <a:blip r:embed="rId3"/>
          <a:srcRect l="34666" t="32246" r="53722" b="43099"/>
          <a:stretch/>
        </p:blipFill>
        <p:spPr>
          <a:xfrm>
            <a:off x="574101" y="3092349"/>
            <a:ext cx="677840" cy="809515"/>
          </a:xfrm>
          <a:prstGeom prst="rect">
            <a:avLst/>
          </a:prstGeom>
        </p:spPr>
      </p:pic>
      <p:pic>
        <p:nvPicPr>
          <p:cNvPr id="10" name="Imagen 9"/>
          <p:cNvPicPr>
            <a:picLocks noChangeAspect="1"/>
          </p:cNvPicPr>
          <p:nvPr/>
        </p:nvPicPr>
        <p:blipFill rotWithShape="1">
          <a:blip r:embed="rId3"/>
          <a:srcRect l="46217" t="31588" r="41988" b="42265"/>
          <a:stretch/>
        </p:blipFill>
        <p:spPr>
          <a:xfrm>
            <a:off x="4685749" y="1054335"/>
            <a:ext cx="669957" cy="835425"/>
          </a:xfrm>
          <a:prstGeom prst="rect">
            <a:avLst/>
          </a:prstGeom>
        </p:spPr>
      </p:pic>
      <p:pic>
        <p:nvPicPr>
          <p:cNvPr id="11" name="Imagen 10"/>
          <p:cNvPicPr>
            <a:picLocks noChangeAspect="1"/>
          </p:cNvPicPr>
          <p:nvPr/>
        </p:nvPicPr>
        <p:blipFill rotWithShape="1">
          <a:blip r:embed="rId3"/>
          <a:srcRect l="57552" t="32442" r="30155" b="43557"/>
          <a:stretch/>
        </p:blipFill>
        <p:spPr>
          <a:xfrm>
            <a:off x="539021" y="2114643"/>
            <a:ext cx="645715" cy="709166"/>
          </a:xfrm>
          <a:prstGeom prst="rect">
            <a:avLst/>
          </a:prstGeom>
        </p:spPr>
      </p:pic>
      <p:sp>
        <p:nvSpPr>
          <p:cNvPr id="5" name="CuadroTexto 4"/>
          <p:cNvSpPr txBox="1"/>
          <p:nvPr/>
        </p:nvSpPr>
        <p:spPr>
          <a:xfrm>
            <a:off x="1433000" y="1208487"/>
            <a:ext cx="2930489" cy="338554"/>
          </a:xfrm>
          <a:prstGeom prst="rect">
            <a:avLst/>
          </a:prstGeom>
          <a:noFill/>
        </p:spPr>
        <p:txBody>
          <a:bodyPr wrap="square" rtlCol="0">
            <a:spAutoFit/>
          </a:bodyPr>
          <a:lstStyle/>
          <a:p>
            <a:r>
              <a:rPr lang="es-CO" sz="1600"/>
              <a:t>Mutuo Acuerdo entre las partes.</a:t>
            </a:r>
          </a:p>
        </p:txBody>
      </p:sp>
      <p:sp>
        <p:nvSpPr>
          <p:cNvPr id="12" name="CuadroTexto 11"/>
          <p:cNvSpPr txBox="1"/>
          <p:nvPr/>
        </p:nvSpPr>
        <p:spPr>
          <a:xfrm>
            <a:off x="5588515" y="2356472"/>
            <a:ext cx="2930489" cy="338554"/>
          </a:xfrm>
          <a:prstGeom prst="rect">
            <a:avLst/>
          </a:prstGeom>
          <a:noFill/>
        </p:spPr>
        <p:txBody>
          <a:bodyPr wrap="square" rtlCol="0">
            <a:spAutoFit/>
          </a:bodyPr>
          <a:lstStyle/>
          <a:p>
            <a:r>
              <a:rPr lang="es-CO" sz="1600"/>
              <a:t>Terminación del tiempo pactado.</a:t>
            </a:r>
          </a:p>
        </p:txBody>
      </p:sp>
      <p:sp>
        <p:nvSpPr>
          <p:cNvPr id="13" name="CuadroTexto 12"/>
          <p:cNvSpPr txBox="1"/>
          <p:nvPr/>
        </p:nvSpPr>
        <p:spPr>
          <a:xfrm>
            <a:off x="1453385" y="3178260"/>
            <a:ext cx="2930489" cy="584775"/>
          </a:xfrm>
          <a:prstGeom prst="rect">
            <a:avLst/>
          </a:prstGeom>
          <a:noFill/>
        </p:spPr>
        <p:txBody>
          <a:bodyPr wrap="square" rtlCol="0">
            <a:spAutoFit/>
          </a:bodyPr>
          <a:lstStyle/>
          <a:p>
            <a:r>
              <a:rPr lang="es-CO" sz="1600"/>
              <a:t>Incumplimiento de obligaciones de alguna de las partes.</a:t>
            </a:r>
          </a:p>
        </p:txBody>
      </p:sp>
      <p:sp>
        <p:nvSpPr>
          <p:cNvPr id="14" name="CuadroTexto 13"/>
          <p:cNvSpPr txBox="1"/>
          <p:nvPr/>
        </p:nvSpPr>
        <p:spPr>
          <a:xfrm>
            <a:off x="1453385" y="2224443"/>
            <a:ext cx="2930489" cy="584775"/>
          </a:xfrm>
          <a:prstGeom prst="rect">
            <a:avLst/>
          </a:prstGeom>
          <a:noFill/>
        </p:spPr>
        <p:txBody>
          <a:bodyPr wrap="square" rtlCol="0">
            <a:spAutoFit/>
          </a:bodyPr>
          <a:lstStyle/>
          <a:p>
            <a:r>
              <a:rPr lang="es-CO" sz="1600"/>
              <a:t>Faltas disciplinarias por parte del aprendiz.</a:t>
            </a:r>
          </a:p>
        </p:txBody>
      </p:sp>
      <p:sp>
        <p:nvSpPr>
          <p:cNvPr id="15" name="CuadroTexto 14"/>
          <p:cNvSpPr txBox="1"/>
          <p:nvPr/>
        </p:nvSpPr>
        <p:spPr>
          <a:xfrm>
            <a:off x="5504371" y="1254654"/>
            <a:ext cx="2930489" cy="584775"/>
          </a:xfrm>
          <a:prstGeom prst="rect">
            <a:avLst/>
          </a:prstGeom>
          <a:noFill/>
        </p:spPr>
        <p:txBody>
          <a:bodyPr wrap="square" rtlCol="0">
            <a:spAutoFit/>
          </a:bodyPr>
          <a:lstStyle/>
          <a:p>
            <a:r>
              <a:rPr lang="es-CO" sz="1600"/>
              <a:t>Cancelación del Registro de Matrícula.</a:t>
            </a:r>
          </a:p>
        </p:txBody>
      </p:sp>
      <p:pic>
        <p:nvPicPr>
          <p:cNvPr id="16" name="Picture 8" descr="Proyectos - JyG">
            <a:extLst>
              <a:ext uri="{FF2B5EF4-FFF2-40B4-BE49-F238E27FC236}">
                <a16:creationId xmlns:a16="http://schemas.microsoft.com/office/drawing/2014/main" id="{D5F517CE-151E-4329-854B-E0FBFC8EF2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1259"/>
          <a:stretch/>
        </p:blipFill>
        <p:spPr bwMode="auto">
          <a:xfrm rot="20631289">
            <a:off x="658931" y="4151973"/>
            <a:ext cx="689238" cy="707886"/>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p:cNvSpPr/>
          <p:nvPr/>
        </p:nvSpPr>
        <p:spPr>
          <a:xfrm>
            <a:off x="5427565" y="3998084"/>
            <a:ext cx="3307736" cy="1015663"/>
          </a:xfrm>
          <a:prstGeom prst="rect">
            <a:avLst/>
          </a:prstGeom>
        </p:spPr>
        <p:txBody>
          <a:bodyPr wrap="square">
            <a:spAutoFit/>
          </a:bodyPr>
          <a:lstStyle/>
          <a:p>
            <a:pPr algn="just"/>
            <a:r>
              <a:rPr lang="es-ES" sz="1200" b="1">
                <a:solidFill>
                  <a:srgbClr val="434343"/>
                </a:solidFill>
                <a:latin typeface="Calibri" panose="020F0502020204030204" pitchFamily="34" charset="0"/>
                <a:ea typeface="Calibri"/>
                <a:cs typeface="Calibri"/>
              </a:rPr>
              <a:t>El artículo 33 de la Ley 789 de 2002 expresa lo siguiente “… Se  prohíbe la celebración de una nueva  relación de aprendizaje expirada la duración de una anterior, con la misma o distinta empresa”</a:t>
            </a:r>
            <a:endParaRPr lang="es-CO" sz="1200" b="1">
              <a:solidFill>
                <a:srgbClr val="434343"/>
              </a:solidFill>
              <a:latin typeface="Calibri" panose="020F0502020204030204" pitchFamily="34" charset="0"/>
              <a:ea typeface="Calibri"/>
              <a:cs typeface="Calibri"/>
            </a:endParaRPr>
          </a:p>
        </p:txBody>
      </p:sp>
      <p:pic>
        <p:nvPicPr>
          <p:cNvPr id="19" name="Picture 2" descr="Signo De Advertencia. TriÃ¡ngulo De PrecauciÃ³n. Iconos De Alerta. Vector  Ilustración del Vector - Ilustración de vector, alerta: 158680947"/>
          <p:cNvPicPr>
            <a:picLocks noChangeAspect="1" noChangeArrowheads="1"/>
          </p:cNvPicPr>
          <p:nvPr/>
        </p:nvPicPr>
        <p:blipFill rotWithShape="1">
          <a:blip r:embed="rId5">
            <a:extLst>
              <a:ext uri="{28A0092B-C50C-407E-A947-70E740481C1C}">
                <a14:useLocalDpi xmlns:a14="http://schemas.microsoft.com/office/drawing/2010/main" val="0"/>
              </a:ext>
            </a:extLst>
          </a:blip>
          <a:srcRect l="28275" t="17359" r="50643" b="30645"/>
          <a:stretch/>
        </p:blipFill>
        <p:spPr bwMode="auto">
          <a:xfrm>
            <a:off x="4590923" y="4132078"/>
            <a:ext cx="669956" cy="70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57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a:extLst>
              <a:ext uri="{FF2B5EF4-FFF2-40B4-BE49-F238E27FC236}">
                <a16:creationId xmlns:a16="http://schemas.microsoft.com/office/drawing/2014/main" id="{E1C77CD0-EE97-5FD4-8072-A8B401050BCC}"/>
              </a:ext>
            </a:extLst>
          </p:cNvPr>
          <p:cNvSpPr txBox="1"/>
          <p:nvPr/>
        </p:nvSpPr>
        <p:spPr>
          <a:xfrm>
            <a:off x="678964" y="243068"/>
            <a:ext cx="7718231" cy="43043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Autofit/>
          </a:bodyPr>
          <a:lstStyle>
            <a:lvl1pPr marL="38100" marR="38100" indent="12700">
              <a:lnSpc>
                <a:spcPct val="80000"/>
              </a:lnSpc>
              <a:spcBef>
                <a:spcPts val="100"/>
              </a:spcBef>
              <a:defRPr sz="10000">
                <a:solidFill>
                  <a:srgbClr val="434343"/>
                </a:solidFill>
                <a:latin typeface="Calibri"/>
                <a:ea typeface="Calibri"/>
                <a:cs typeface="Calibri"/>
                <a:sym typeface="Calibri"/>
              </a:defRPr>
            </a:lvl1pPr>
          </a:lstStyle>
          <a:p>
            <a:r>
              <a:rPr lang="es-CO" sz="2400" b="1">
                <a:latin typeface="Calibri" panose="020F0502020204030204" pitchFamily="34" charset="0"/>
              </a:rPr>
              <a:t>Terminación  del Contrato de Aprendizaje </a:t>
            </a:r>
          </a:p>
        </p:txBody>
      </p:sp>
      <p:sp>
        <p:nvSpPr>
          <p:cNvPr id="3" name="Rectángulo">
            <a:extLst>
              <a:ext uri="{FF2B5EF4-FFF2-40B4-BE49-F238E27FC236}">
                <a16:creationId xmlns:a16="http://schemas.microsoft.com/office/drawing/2014/main" id="{3F8C0F35-D7DF-33D5-9E09-CF9BA759BC61}"/>
              </a:ext>
            </a:extLst>
          </p:cNvPr>
          <p:cNvSpPr/>
          <p:nvPr/>
        </p:nvSpPr>
        <p:spPr>
          <a:xfrm>
            <a:off x="812239" y="582067"/>
            <a:ext cx="275343" cy="45719"/>
          </a:xfrm>
          <a:prstGeom prst="rect">
            <a:avLst/>
          </a:prstGeom>
          <a:solidFill>
            <a:srgbClr val="FC672D"/>
          </a:solidFill>
          <a:ln w="12700">
            <a:miter lim="400000"/>
          </a:ln>
        </p:spPr>
        <p:txBody>
          <a:bodyPr lIns="71437" tIns="71437" rIns="71437" bIns="71437" anchor="ctr"/>
          <a:lstStyle/>
          <a:p>
            <a:pPr>
              <a:defRPr sz="3400" b="0">
                <a:latin typeface="+mn-lt"/>
                <a:ea typeface="+mn-ea"/>
                <a:cs typeface="+mn-cs"/>
                <a:sym typeface="Helvetica Neue Medium"/>
              </a:defRPr>
            </a:pPr>
            <a:endParaRPr sz="2800">
              <a:solidFill>
                <a:srgbClr val="FFFFFF"/>
              </a:solidFill>
              <a:latin typeface="Calibri" panose="020F0502020204030204" pitchFamily="34" charset="0"/>
              <a:sym typeface="Helvetica Neue Medium"/>
            </a:endParaRPr>
          </a:p>
        </p:txBody>
      </p:sp>
      <p:sp>
        <p:nvSpPr>
          <p:cNvPr id="5" name="CuadroTexto 4">
            <a:extLst>
              <a:ext uri="{FF2B5EF4-FFF2-40B4-BE49-F238E27FC236}">
                <a16:creationId xmlns:a16="http://schemas.microsoft.com/office/drawing/2014/main" id="{7CE90B99-AF5A-6004-DDB2-BC34FA75F409}"/>
              </a:ext>
            </a:extLst>
          </p:cNvPr>
          <p:cNvSpPr txBox="1"/>
          <p:nvPr/>
        </p:nvSpPr>
        <p:spPr>
          <a:xfrm>
            <a:off x="712884" y="959858"/>
            <a:ext cx="7718231" cy="3416320"/>
          </a:xfrm>
          <a:prstGeom prst="rect">
            <a:avLst/>
          </a:prstGeom>
          <a:noFill/>
        </p:spPr>
        <p:txBody>
          <a:bodyPr wrap="square">
            <a:spAutoFit/>
          </a:bodyPr>
          <a:lstStyle/>
          <a:p>
            <a:pPr algn="just"/>
            <a:r>
              <a:rPr lang="es-CO" sz="2400">
                <a:effectLst/>
                <a:latin typeface="Calibri" panose="020F0502020204030204" pitchFamily="34" charset="0"/>
                <a:ea typeface="Calibri" panose="020F0502020204030204" pitchFamily="34" charset="0"/>
                <a:cs typeface="Arial" panose="020B0604020202020204" pitchFamily="34" charset="0"/>
              </a:rPr>
              <a:t>En lo que concierne al contrato aprendizaje suscrito entre las partes, dado el carácter consensual del mismo, </a:t>
            </a:r>
            <a:r>
              <a:rPr lang="es-ES" sz="2400">
                <a:solidFill>
                  <a:srgbClr val="000000"/>
                </a:solidFill>
                <a:effectLst/>
                <a:latin typeface="Calibri" panose="020F0502020204030204" pitchFamily="34" charset="0"/>
                <a:ea typeface="Calibri" panose="020F0502020204030204" pitchFamily="34" charset="0"/>
                <a:cs typeface="Arial" panose="020B0604020202020204" pitchFamily="34" charset="0"/>
              </a:rPr>
              <a:t>cuando empresa y/o aprendiz cuenten con los soportes que den cuenta de la  configuración alguna de las causales consagradas en el contrato para finalizar la relación de aprendizaje, procederán conforme lo hubieren pactado, </a:t>
            </a:r>
            <a:r>
              <a:rPr lang="es-ES" sz="2400" b="1">
                <a:solidFill>
                  <a:srgbClr val="FF0000"/>
                </a:solidFill>
                <a:effectLst/>
                <a:latin typeface="Calibri" panose="020F0502020204030204" pitchFamily="34" charset="0"/>
                <a:ea typeface="Calibri" panose="020F0502020204030204" pitchFamily="34" charset="0"/>
                <a:cs typeface="Arial" panose="020B0604020202020204" pitchFamily="34" charset="0"/>
              </a:rPr>
              <a:t>garantizando el debido proceso</a:t>
            </a:r>
            <a:r>
              <a:rPr lang="es-ES" sz="240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s-ES" sz="2400" b="1">
                <a:solidFill>
                  <a:srgbClr val="FF0000"/>
                </a:solidFill>
                <a:effectLst/>
                <a:latin typeface="Calibri" panose="020F0502020204030204" pitchFamily="34" charset="0"/>
                <a:ea typeface="Calibri" panose="020F0502020204030204" pitchFamily="34" charset="0"/>
                <a:cs typeface="Arial" panose="020B0604020202020204" pitchFamily="34" charset="0"/>
              </a:rPr>
              <a:t>protección de derechos fundamentales y/o fueros de estabilidad reforzada</a:t>
            </a:r>
            <a:r>
              <a:rPr lang="es-ES" sz="240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s-ES" sz="2400">
                <a:solidFill>
                  <a:srgbClr val="000000"/>
                </a:solidFill>
                <a:effectLst/>
                <a:latin typeface="Calibri" panose="020F0502020204030204" pitchFamily="34" charset="0"/>
                <a:ea typeface="Calibri" panose="020F0502020204030204" pitchFamily="34" charset="0"/>
                <a:cs typeface="Arial" panose="020B0604020202020204" pitchFamily="34" charset="0"/>
              </a:rPr>
              <a:t>en los que pudiere encontrarse el aprendiz según el caso concreto. </a:t>
            </a:r>
            <a:endParaRPr lang="es-ES" sz="2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67406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0239B14884FBB46AB47CE62E6B5D997" ma:contentTypeVersion="23" ma:contentTypeDescription="Crear nuevo documento." ma:contentTypeScope="" ma:versionID="7588953d79b37feb9934caf9b24b5887">
  <xsd:schema xmlns:xsd="http://www.w3.org/2001/XMLSchema" xmlns:xs="http://www.w3.org/2001/XMLSchema" xmlns:p="http://schemas.microsoft.com/office/2006/metadata/properties" xmlns:ns1="http://schemas.microsoft.com/sharepoint/v3" xmlns:ns2="edbb1c21-1b45-407e-8894-c97732534993" xmlns:ns3="41dd0a9e-964d-48c8-9389-7445c2a187f7" targetNamespace="http://schemas.microsoft.com/office/2006/metadata/properties" ma:root="true" ma:fieldsID="e8a576e1ff98af8803e81906898dd43d" ns1:_="" ns2:_="" ns3:_="">
    <xsd:import namespace="http://schemas.microsoft.com/sharepoint/v3"/>
    <xsd:import namespace="edbb1c21-1b45-407e-8894-c97732534993"/>
    <xsd:import namespace="41dd0a9e-964d-48c8-9389-7445c2a187f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_Flow_SignoffStatus" minOccurs="0"/>
                <xsd:element ref="ns2:FechayHora" minOccurs="0"/>
                <xsd:element ref="ns2:lcf76f155ced4ddcb4097134ff3c332f" minOccurs="0"/>
                <xsd:element ref="ns3:TaxCatchAll"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Propiedades de la Directiva de cumplimiento unificado" ma:hidden="true" ma:internalName="_ip_UnifiedCompliancePolicyProperties">
      <xsd:simpleType>
        <xsd:restriction base="dms:Note"/>
      </xsd:simpleType>
    </xsd:element>
    <xsd:element name="_ip_UnifiedCompliancePolicyUIAction" ma:index="28"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bb1c21-1b45-407e-8894-c977325349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_Flow_SignoffStatus" ma:index="20" nillable="true" ma:displayName="Estado de aprobación" ma:internalName="Estado_x0020_de_x0020_aprobaci_x00f3_n">
      <xsd:simpleType>
        <xsd:restriction base="dms:Text"/>
      </xsd:simpleType>
    </xsd:element>
    <xsd:element name="FechayHora" ma:index="21" nillable="true" ma:displayName="Fecha y Hora" ma:description="Fecha y Hora" ma:format="DateTime" ma:internalName="FechayHora">
      <xsd:simpleType>
        <xsd:restriction base="dms:DateTime"/>
      </xsd:simpleType>
    </xsd:element>
    <xsd:element name="lcf76f155ced4ddcb4097134ff3c332f" ma:index="23" nillable="true" ma:taxonomy="true" ma:internalName="lcf76f155ced4ddcb4097134ff3c332f" ma:taxonomyFieldName="MediaServiceImageTags" ma:displayName="Etiquetas de imagen" ma:readOnly="false" ma:fieldId="{5cf76f15-5ced-4ddc-b409-7134ff3c332f}" ma:taxonomyMulti="true" ma:sspId="d33c8c81-5745-4931-bcc4-c2aeafe86780"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dd0a9e-964d-48c8-9389-7445c2a187f7"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24" nillable="true" ma:displayName="Taxonomy Catch All Column" ma:hidden="true" ma:list="{df955bbf-853c-4bfd-87ed-1b9a3029639f}" ma:internalName="TaxCatchAll" ma:showField="CatchAllData" ma:web="41dd0a9e-964d-48c8-9389-7445c2a187f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1dd0a9e-964d-48c8-9389-7445c2a187f7" xsi:nil="true"/>
    <lcf76f155ced4ddcb4097134ff3c332f xmlns="edbb1c21-1b45-407e-8894-c97732534993">
      <Terms xmlns="http://schemas.microsoft.com/office/infopath/2007/PartnerControls"/>
    </lcf76f155ced4ddcb4097134ff3c332f>
    <_Flow_SignoffStatus xmlns="edbb1c21-1b45-407e-8894-c97732534993" xsi:nil="true"/>
    <FechayHora xmlns="edbb1c21-1b45-407e-8894-c97732534993"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F22A1D6-3BB1-4331-B495-B70E1C9EC3D3}"/>
</file>

<file path=customXml/itemProps2.xml><?xml version="1.0" encoding="utf-8"?>
<ds:datastoreItem xmlns:ds="http://schemas.openxmlformats.org/officeDocument/2006/customXml" ds:itemID="{02B8802E-CBE8-4C0B-8FCD-1B53EFC056D6}">
  <ds:schemaRefs>
    <ds:schemaRef ds:uri="http://schemas.microsoft.com/sharepoint/v3/contenttype/forms"/>
  </ds:schemaRefs>
</ds:datastoreItem>
</file>

<file path=customXml/itemProps3.xml><?xml version="1.0" encoding="utf-8"?>
<ds:datastoreItem xmlns:ds="http://schemas.openxmlformats.org/officeDocument/2006/customXml" ds:itemID="{CAC6B82D-795B-490C-AC38-C47E4EA3ED02}">
  <ds:schemaRefs>
    <ds:schemaRef ds:uri="41dd0a9e-964d-48c8-9389-7445c2a187f7"/>
    <ds:schemaRef ds:uri="edbb1c21-1b45-407e-8894-c97732534993"/>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27</Slides>
  <Notes>2</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revision>1</cp:revision>
  <dcterms:created xsi:type="dcterms:W3CDTF">2019-11-27T03:16:21Z</dcterms:created>
  <dcterms:modified xsi:type="dcterms:W3CDTF">2024-01-22T14:09:15Z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SetDate">
    <vt:lpwstr>2022-07-05T14:51:52Z</vt:lpwstr>
  </property>
  <property fmtid="{D5CDD505-2E9C-101B-9397-08002B2CF9AE}" pid="4" name="MSIP_Label_1299739c-ad3d-4908-806e-4d91151a6e13_Method">
    <vt:lpwstr>Standard</vt:lpwstr>
  </property>
  <property fmtid="{D5CDD505-2E9C-101B-9397-08002B2CF9AE}" pid="5" name="MSIP_Label_1299739c-ad3d-4908-806e-4d91151a6e13_Name">
    <vt:lpwstr>All Employees (Unrestricted)</vt:lpwstr>
  </property>
  <property fmtid="{D5CDD505-2E9C-101B-9397-08002B2CF9AE}" pid="6" name="MSIP_Label_1299739c-ad3d-4908-806e-4d91151a6e13_SiteId">
    <vt:lpwstr>cbc2c381-2f2e-4d93-91d1-506c9316ace7</vt:lpwstr>
  </property>
  <property fmtid="{D5CDD505-2E9C-101B-9397-08002B2CF9AE}" pid="7" name="MSIP_Label_1299739c-ad3d-4908-806e-4d91151a6e13_ActionId">
    <vt:lpwstr>dd92101e-37a1-4321-ab84-36eca6dc2258</vt:lpwstr>
  </property>
  <property fmtid="{D5CDD505-2E9C-101B-9397-08002B2CF9AE}" pid="8" name="MSIP_Label_1299739c-ad3d-4908-806e-4d91151a6e13_ContentBits">
    <vt:lpwstr>0</vt:lpwstr>
  </property>
  <property fmtid="{D5CDD505-2E9C-101B-9397-08002B2CF9AE}" pid="9" name="ContentTypeId">
    <vt:lpwstr>0x01010080239B14884FBB46AB47CE62E6B5D997</vt:lpwstr>
  </property>
  <property fmtid="{D5CDD505-2E9C-101B-9397-08002B2CF9AE}" pid="10" name="MediaServiceImageTags">
    <vt:lpwstr/>
  </property>
</Properties>
</file>